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32"/>
  </p:notesMasterIdLst>
  <p:sldIdLst>
    <p:sldId id="315" r:id="rId2"/>
    <p:sldId id="571" r:id="rId3"/>
    <p:sldId id="580" r:id="rId4"/>
    <p:sldId id="579" r:id="rId5"/>
    <p:sldId id="581" r:id="rId6"/>
    <p:sldId id="547" r:id="rId7"/>
    <p:sldId id="563" r:id="rId8"/>
    <p:sldId id="564" r:id="rId9"/>
    <p:sldId id="582" r:id="rId10"/>
    <p:sldId id="326" r:id="rId11"/>
    <p:sldId id="327" r:id="rId12"/>
    <p:sldId id="544" r:id="rId13"/>
    <p:sldId id="568" r:id="rId14"/>
    <p:sldId id="569" r:id="rId15"/>
    <p:sldId id="398" r:id="rId16"/>
    <p:sldId id="324" r:id="rId17"/>
    <p:sldId id="543" r:id="rId18"/>
    <p:sldId id="546" r:id="rId19"/>
    <p:sldId id="259" r:id="rId20"/>
    <p:sldId id="565" r:id="rId21"/>
    <p:sldId id="551" r:id="rId22"/>
    <p:sldId id="570" r:id="rId23"/>
    <p:sldId id="555" r:id="rId24"/>
    <p:sldId id="574" r:id="rId25"/>
    <p:sldId id="583" r:id="rId26"/>
    <p:sldId id="578" r:id="rId27"/>
    <p:sldId id="584" r:id="rId28"/>
    <p:sldId id="575" r:id="rId29"/>
    <p:sldId id="519" r:id="rId30"/>
    <p:sldId id="520"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e Lusent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2060"/>
    <a:srgbClr val="0070C0"/>
    <a:srgbClr val="000000"/>
    <a:srgbClr val="3D050F"/>
    <a:srgbClr val="8E4B37"/>
    <a:srgbClr val="470001"/>
    <a:srgbClr val="B52027"/>
    <a:srgbClr val="FF0000"/>
    <a:srgbClr val="C00000"/>
    <a:srgbClr val="FE60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p:restoredTop sz="84636" autoAdjust="0"/>
  </p:normalViewPr>
  <p:slideViewPr>
    <p:cSldViewPr snapToGrid="0" snapToObjects="1">
      <p:cViewPr varScale="1">
        <p:scale>
          <a:sx n="142" d="100"/>
          <a:sy n="142" d="100"/>
        </p:scale>
        <p:origin x="384" y="1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69850" marR="0" lvl="0"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527050" marR="0" lvl="1"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84250" marR="0" lvl="2"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441450" marR="0" lvl="3"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98650" marR="0" lvl="4"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355850" marR="0" lvl="5"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813050" marR="0" lvl="6"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70250" marR="0" lvl="7"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727450" marR="0" lvl="8"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5364975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Scatterplo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9254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The first </a:t>
            </a:r>
            <a:r>
              <a:rPr lang="it-IT" sz="1100" b="0" i="0" u="none" strike="noStrike" kern="1200" cap="none" dirty="0" err="1">
                <a:solidFill>
                  <a:schemeClr val="dk1"/>
                </a:solidFill>
                <a:effectLst/>
                <a:latin typeface="Arial"/>
                <a:ea typeface="Arial"/>
                <a:cs typeface="Arial"/>
                <a:sym typeface="Arial"/>
              </a:rPr>
              <a:t>strategy</a:t>
            </a:r>
            <a:r>
              <a:rPr lang="it-IT" sz="1100" b="0" i="0" u="none" strike="noStrike" kern="1200" cap="none" dirty="0">
                <a:solidFill>
                  <a:schemeClr val="dk1"/>
                </a:solidFill>
                <a:effectLst/>
                <a:latin typeface="Arial"/>
                <a:ea typeface="Arial"/>
                <a:cs typeface="Arial"/>
                <a:sym typeface="Arial"/>
              </a:rPr>
              <a:t> I </a:t>
            </a:r>
            <a:r>
              <a:rPr lang="it-IT" sz="1100" b="0" i="0" u="none" strike="noStrike" kern="1200" cap="none" dirty="0" err="1">
                <a:solidFill>
                  <a:schemeClr val="dk1"/>
                </a:solidFill>
                <a:effectLst/>
                <a:latin typeface="Arial"/>
                <a:ea typeface="Arial"/>
                <a:cs typeface="Arial"/>
                <a:sym typeface="Arial"/>
              </a:rPr>
              <a:t>included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my</a:t>
            </a:r>
            <a:r>
              <a:rPr lang="it-IT" sz="1100" b="0" i="0" u="none" strike="noStrike" kern="1200" cap="none" dirty="0">
                <a:solidFill>
                  <a:schemeClr val="dk1"/>
                </a:solidFill>
                <a:effectLst/>
                <a:latin typeface="Arial"/>
                <a:ea typeface="Arial"/>
                <a:cs typeface="Arial"/>
                <a:sym typeface="Arial"/>
              </a:rPr>
              <a:t> meta-</a:t>
            </a:r>
            <a:r>
              <a:rPr lang="it-IT" sz="1100" b="0" i="0" u="none" strike="noStrike" kern="1200" cap="none" dirty="0" err="1">
                <a:solidFill>
                  <a:schemeClr val="dk1"/>
                </a:solidFill>
                <a:effectLst/>
                <a:latin typeface="Arial"/>
                <a:ea typeface="Arial"/>
                <a:cs typeface="Arial"/>
                <a:sym typeface="Arial"/>
              </a:rPr>
              <a:t>analysis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a:t>
            </a:r>
            <a:r>
              <a:rPr lang="it-IT" sz="1100" b="0" i="0" u="none" strike="noStrike" kern="1200" cap="none" dirty="0">
                <a:solidFill>
                  <a:schemeClr val="dk1"/>
                </a:solidFill>
                <a:effectLst/>
                <a:latin typeface="Arial"/>
                <a:ea typeface="Arial"/>
                <a:cs typeface="Arial"/>
                <a:sym typeface="Arial"/>
              </a:rPr>
              <a:t> shares </a:t>
            </a:r>
            <a:r>
              <a:rPr lang="it-IT" sz="1100" b="0" i="0" u="none" strike="noStrike" kern="1200" cap="none" dirty="0" err="1">
                <a:solidFill>
                  <a:schemeClr val="dk1"/>
                </a:solidFill>
                <a:effectLst/>
                <a:latin typeface="Arial"/>
                <a:ea typeface="Arial"/>
                <a:cs typeface="Arial"/>
                <a:sym typeface="Arial"/>
              </a:rPr>
              <a:t>features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such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as</a:t>
            </a:r>
            <a:r>
              <a:rPr lang="it-IT" sz="1100" b="0" i="0" u="none" strike="noStrike" kern="1200" cap="none" dirty="0">
                <a:solidFill>
                  <a:schemeClr val="dk1"/>
                </a:solidFill>
                <a:effectLst/>
                <a:latin typeface="Arial"/>
                <a:ea typeface="Arial"/>
                <a:cs typeface="Arial"/>
                <a:sym typeface="Arial"/>
              </a:rPr>
              <a:t> a non-</a:t>
            </a:r>
            <a:r>
              <a:rPr lang="it-IT" sz="1100" b="0" i="0" u="none" strike="noStrike" kern="1200" cap="none" dirty="0" err="1">
                <a:solidFill>
                  <a:schemeClr val="dk1"/>
                </a:solidFill>
                <a:effectLst/>
                <a:latin typeface="Arial"/>
                <a:ea typeface="Arial"/>
                <a:cs typeface="Arial"/>
                <a:sym typeface="Arial"/>
              </a:rPr>
              <a:t>judgmental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attitude</a:t>
            </a:r>
            <a:r>
              <a:rPr lang="it-IT" sz="1100" b="0" i="0" u="none" strike="noStrike" kern="1200" cap="none" dirty="0">
                <a:solidFill>
                  <a:schemeClr val="dk1"/>
                </a:solidFill>
                <a:effectLst/>
                <a:latin typeface="Arial"/>
                <a:ea typeface="Arial"/>
                <a:cs typeface="Arial"/>
                <a:sym typeface="Arial"/>
              </a:rPr>
              <a:t> and an </a:t>
            </a:r>
            <a:r>
              <a:rPr lang="it-IT" sz="1100" b="0" i="0" u="none" strike="noStrike" kern="1200" cap="none" dirty="0" err="1">
                <a:solidFill>
                  <a:schemeClr val="dk1"/>
                </a:solidFill>
                <a:effectLst/>
                <a:latin typeface="Arial"/>
                <a:ea typeface="Arial"/>
                <a:cs typeface="Arial"/>
                <a:sym typeface="Arial"/>
              </a:rPr>
              <a:t>acceptance</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inner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experience</a:t>
            </a:r>
            <a:r>
              <a:rPr lang="it-IT" sz="1100" b="0" i="0" u="none" strike="noStrike" kern="1200" cap="none" dirty="0">
                <a:solidFill>
                  <a:schemeClr val="dk1"/>
                </a:solidFill>
                <a:effectLst/>
                <a:latin typeface="Arial"/>
                <a:ea typeface="Arial"/>
                <a:cs typeface="Arial"/>
                <a:sym typeface="Arial"/>
              </a:rPr>
              <a:t>, with </a:t>
            </a:r>
            <a:r>
              <a:rPr lang="it-IT" sz="1100" b="0" i="0" u="none" strike="noStrike" kern="1200" cap="none" dirty="0" err="1">
                <a:solidFill>
                  <a:schemeClr val="dk1"/>
                </a:solidFill>
                <a:effectLst/>
                <a:latin typeface="Arial"/>
                <a:ea typeface="Arial"/>
                <a:cs typeface="Arial"/>
                <a:sym typeface="Arial"/>
              </a:rPr>
              <a:t>other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protocols</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contrast</a:t>
            </a:r>
            <a:r>
              <a:rPr lang="it-IT" sz="1100" b="0" i="0" u="none" strike="noStrike" kern="1200" cap="none" dirty="0">
                <a:solidFill>
                  <a:schemeClr val="dk1"/>
                </a:solidFill>
                <a:effectLst/>
                <a:latin typeface="Arial"/>
                <a:ea typeface="Arial"/>
                <a:cs typeface="Arial"/>
                <a:sym typeface="Arial"/>
              </a:rPr>
              <a:t> with </a:t>
            </a:r>
            <a:r>
              <a:rPr lang="it-IT" sz="1100" b="0" i="0" u="none" strike="noStrike" kern="1200" cap="none" dirty="0" err="1">
                <a:solidFill>
                  <a:schemeClr val="dk1"/>
                </a:solidFill>
                <a:effectLst/>
                <a:latin typeface="Arial"/>
                <a:ea typeface="Arial"/>
                <a:cs typeface="Arial"/>
                <a:sym typeface="Arial"/>
              </a:rPr>
              <a:t>other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protocols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however</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does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not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require</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presence</a:t>
            </a:r>
            <a:r>
              <a:rPr lang="it-IT" sz="1100" b="0" i="0" u="none" strike="noStrike" kern="1200" cap="none" dirty="0">
                <a:solidFill>
                  <a:schemeClr val="dk1"/>
                </a:solidFill>
                <a:effectLst/>
                <a:latin typeface="Arial"/>
                <a:ea typeface="Arial"/>
                <a:cs typeface="Arial"/>
                <a:sym typeface="Arial"/>
              </a:rPr>
              <a:t> of an </a:t>
            </a:r>
            <a:r>
              <a:rPr lang="it-IT" sz="1100" b="0" i="0" u="none" strike="noStrike" kern="1200" cap="none" dirty="0" err="1">
                <a:solidFill>
                  <a:schemeClr val="dk1"/>
                </a:solidFill>
                <a:effectLst/>
                <a:latin typeface="Arial"/>
                <a:ea typeface="Arial"/>
                <a:cs typeface="Arial"/>
                <a:sym typeface="Arial"/>
              </a:rPr>
              <a:t>instructor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always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available</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tends</a:t>
            </a:r>
            <a:r>
              <a:rPr lang="it-IT" sz="1100" b="0" i="0" u="none" strike="noStrike" kern="1200" cap="none" dirty="0">
                <a:solidFill>
                  <a:schemeClr val="dk1"/>
                </a:solidFill>
                <a:effectLst/>
                <a:latin typeface="Arial"/>
                <a:ea typeface="Arial"/>
                <a:cs typeface="Arial"/>
                <a:sym typeface="Arial"/>
              </a:rPr>
              <a:t> to be </a:t>
            </a:r>
            <a:r>
              <a:rPr lang="it-IT" sz="1100" b="0" i="0" u="none" strike="noStrike" kern="1200" cap="none" dirty="0" err="1">
                <a:solidFill>
                  <a:schemeClr val="dk1"/>
                </a:solidFill>
                <a:effectLst/>
                <a:latin typeface="Arial"/>
                <a:ea typeface="Arial"/>
                <a:cs typeface="Arial"/>
                <a:sym typeface="Arial"/>
              </a:rPr>
              <a:t>one</a:t>
            </a:r>
            <a:r>
              <a:rPr lang="it-IT" sz="1100" b="0" i="0" u="none" strike="noStrike" kern="1200" cap="none" dirty="0">
                <a:solidFill>
                  <a:schemeClr val="dk1"/>
                </a:solidFill>
                <a:effectLst/>
                <a:latin typeface="Arial"/>
                <a:ea typeface="Arial"/>
                <a:cs typeface="Arial"/>
                <a:sym typeface="Arial"/>
              </a:rPr>
              <a:t> of the </a:t>
            </a:r>
            <a:r>
              <a:rPr lang="it-IT" sz="1100" b="0" i="0" u="none" strike="noStrike" kern="1200" cap="none" dirty="0" err="1">
                <a:solidFill>
                  <a:schemeClr val="dk1"/>
                </a:solidFill>
                <a:effectLst/>
                <a:latin typeface="Arial"/>
                <a:ea typeface="Arial"/>
                <a:cs typeface="Arial"/>
                <a:sym typeface="Arial"/>
              </a:rPr>
              <a:t>least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costly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ones</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can be </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via </a:t>
            </a:r>
            <a:r>
              <a:rPr lang="it-IT" sz="1100" b="0" i="0" u="none" strike="noStrike" kern="1200" cap="none" dirty="0" err="1">
                <a:solidFill>
                  <a:schemeClr val="dk1"/>
                </a:solidFill>
                <a:effectLst/>
                <a:latin typeface="Arial"/>
                <a:ea typeface="Arial"/>
                <a:cs typeface="Arial"/>
                <a:sym typeface="Arial"/>
              </a:rPr>
              <a:t>smartphone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applications</a:t>
            </a:r>
            <a:r>
              <a:rPr lang="it-IT" sz="1100" b="0" i="0" u="none" strike="noStrike" kern="1200" cap="none" dirty="0">
                <a:solidFill>
                  <a:schemeClr val="dk1"/>
                </a:solidFill>
                <a:effectLst/>
                <a:latin typeface="Arial"/>
                <a:ea typeface="Arial"/>
                <a:cs typeface="Arial"/>
                <a:sym typeface="Arial"/>
              </a:rPr>
              <a:t>, audio </a:t>
            </a:r>
            <a:r>
              <a:rPr lang="it-IT" sz="1100" b="0" i="0" u="none" strike="noStrike" kern="1200" cap="none" dirty="0" err="1">
                <a:solidFill>
                  <a:schemeClr val="dk1"/>
                </a:solidFill>
                <a:effectLst/>
                <a:latin typeface="Arial"/>
                <a:ea typeface="Arial"/>
                <a:cs typeface="Arial"/>
                <a:sym typeface="Arial"/>
              </a:rPr>
              <a:t>files</a:t>
            </a:r>
            <a:r>
              <a:rPr lang="it-IT" sz="1100" b="0" i="0" u="none" strike="noStrike" kern="1200" cap="none" dirty="0">
                <a:solidFill>
                  <a:schemeClr val="dk1"/>
                </a:solidFill>
                <a:effectLst/>
                <a:latin typeface="Arial"/>
                <a:ea typeface="Arial"/>
                <a:cs typeface="Arial"/>
                <a:sym typeface="Arial"/>
              </a:rPr>
              <a:t>, and books </a:t>
            </a:r>
            <a:r>
              <a:rPr lang="it-IT" sz="1100" b="0" i="0" u="none" strike="noStrike" kern="1200" cap="none" dirty="0" err="1">
                <a:solidFill>
                  <a:schemeClr val="dk1"/>
                </a:solidFill>
                <a:effectLst/>
                <a:latin typeface="Arial"/>
                <a:ea typeface="Arial"/>
                <a:cs typeface="Arial"/>
                <a:sym typeface="Arial"/>
              </a:rPr>
              <a:t>which</a:t>
            </a:r>
            <a:r>
              <a:rPr lang="it-IT" sz="1100" b="0" i="0" u="none" strike="noStrike" kern="1200" cap="none" dirty="0">
                <a:solidFill>
                  <a:schemeClr val="dk1"/>
                </a:solidFill>
                <a:effectLst/>
                <a:latin typeface="Arial"/>
                <a:ea typeface="Arial"/>
                <a:cs typeface="Arial"/>
                <a:sym typeface="Arial"/>
              </a:rPr>
              <a:t> can guide the </a:t>
            </a:r>
            <a:r>
              <a:rPr lang="it-IT" sz="1100" b="0" i="0" u="none" strike="noStrike" kern="1200" cap="none" dirty="0" err="1">
                <a:solidFill>
                  <a:schemeClr val="dk1"/>
                </a:solidFill>
                <a:effectLst/>
                <a:latin typeface="Arial"/>
                <a:ea typeface="Arial"/>
                <a:cs typeface="Arial"/>
                <a:sym typeface="Arial"/>
              </a:rPr>
              <a:t>user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through</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exercises</a:t>
            </a:r>
            <a:r>
              <a:rPr lang="it-IT" sz="1100" b="0" i="0" u="none" strike="noStrike" kern="1200" cap="none" dirty="0">
                <a:solidFill>
                  <a:schemeClr val="dk1"/>
                </a:solidFill>
                <a:effectLst/>
                <a:latin typeface="Arial"/>
                <a:ea typeface="Arial"/>
                <a:cs typeface="Arial"/>
                <a:sym typeface="Arial"/>
              </a:rPr>
              <a:t>. In the </a:t>
            </a:r>
            <a:r>
              <a:rPr lang="it-IT" sz="1100" b="0" i="0" u="none" strike="noStrike" kern="1200" cap="none" dirty="0" err="1">
                <a:solidFill>
                  <a:schemeClr val="dk1"/>
                </a:solidFill>
                <a:effectLst/>
                <a:latin typeface="Arial"/>
                <a:ea typeface="Arial"/>
                <a:cs typeface="Arial"/>
                <a:sym typeface="Arial"/>
              </a:rPr>
              <a:t>empirical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literature</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two</a:t>
            </a:r>
            <a:r>
              <a:rPr lang="it-IT" sz="1100" b="0" i="0" u="none" strike="noStrike" kern="1200" cap="none" dirty="0">
                <a:solidFill>
                  <a:schemeClr val="dk1"/>
                </a:solidFill>
                <a:effectLst/>
                <a:latin typeface="Arial"/>
                <a:ea typeface="Arial"/>
                <a:cs typeface="Arial"/>
                <a:sym typeface="Arial"/>
              </a:rPr>
              <a:t> week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meditation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compared</a:t>
            </a:r>
            <a:r>
              <a:rPr lang="it-IT" sz="1100" b="0" i="0" u="none" strike="noStrike" kern="1200" cap="none" dirty="0">
                <a:solidFill>
                  <a:schemeClr val="dk1"/>
                </a:solidFill>
                <a:effectLst/>
                <a:latin typeface="Arial"/>
                <a:ea typeface="Arial"/>
                <a:cs typeface="Arial"/>
                <a:sym typeface="Arial"/>
              </a:rPr>
              <a:t> to a passive control </a:t>
            </a:r>
            <a:r>
              <a:rPr lang="it-IT" sz="1100" b="0" i="0" u="none" strike="noStrike" kern="1200" cap="none" dirty="0" err="1">
                <a:solidFill>
                  <a:schemeClr val="dk1"/>
                </a:solidFill>
                <a:effectLst/>
                <a:latin typeface="Arial"/>
                <a:ea typeface="Arial"/>
                <a:cs typeface="Arial"/>
                <a:sym typeface="Arial"/>
              </a:rPr>
              <a:t>group</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been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found</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influence</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affective</a:t>
            </a:r>
            <a:r>
              <a:rPr lang="it-IT" sz="1100" b="0" i="0" u="none" strike="noStrike" kern="1200" cap="none" dirty="0">
                <a:solidFill>
                  <a:schemeClr val="dk1"/>
                </a:solidFill>
                <a:effectLst/>
                <a:latin typeface="Arial"/>
                <a:ea typeface="Arial"/>
                <a:cs typeface="Arial"/>
                <a:sym typeface="Arial"/>
              </a:rPr>
              <a:t> component by </a:t>
            </a:r>
            <a:r>
              <a:rPr lang="it-IT" sz="1100" b="0" i="0" u="none" strike="noStrike" kern="1200" cap="none" dirty="0" err="1">
                <a:solidFill>
                  <a:schemeClr val="dk1"/>
                </a:solidFill>
                <a:effectLst/>
                <a:latin typeface="Arial"/>
                <a:ea typeface="Arial"/>
                <a:cs typeface="Arial"/>
                <a:sym typeface="Arial"/>
              </a:rPr>
              <a:t>reducing</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reported</a:t>
            </a:r>
            <a:r>
              <a:rPr lang="it-IT" sz="1100" b="0" i="0" u="none" strike="noStrike" kern="1200" cap="none" dirty="0">
                <a:solidFill>
                  <a:schemeClr val="dk1"/>
                </a:solidFill>
                <a:effectLst/>
                <a:latin typeface="Arial"/>
                <a:ea typeface="Arial"/>
                <a:cs typeface="Arial"/>
                <a:sym typeface="Arial"/>
              </a:rPr>
              <a:t> stress.</a:t>
            </a:r>
            <a:endParaRPr lang="it-IT" dirty="0"/>
          </a:p>
        </p:txBody>
      </p:sp>
    </p:spTree>
    <p:extLst>
      <p:ext uri="{BB962C8B-B14F-4D97-AF65-F5344CB8AC3E}">
        <p14:creationId xmlns:p14="http://schemas.microsoft.com/office/powerpoint/2010/main" val="290231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The </a:t>
            </a:r>
            <a:r>
              <a:rPr lang="it-IT" sz="1100" b="0" i="0" u="none" strike="noStrike" kern="1200" cap="none" dirty="0" err="1">
                <a:solidFill>
                  <a:schemeClr val="dk1"/>
                </a:solidFill>
                <a:effectLst/>
                <a:latin typeface="Arial"/>
                <a:ea typeface="Arial"/>
                <a:cs typeface="Arial"/>
                <a:sym typeface="Arial"/>
              </a:rPr>
              <a:t>second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strategy</a:t>
            </a:r>
            <a:r>
              <a:rPr lang="it-IT" sz="1100" b="0" i="0" u="none" strike="noStrike" kern="1200" cap="none" dirty="0">
                <a:solidFill>
                  <a:schemeClr val="dk1"/>
                </a:solidFill>
                <a:effectLst/>
                <a:latin typeface="Arial"/>
                <a:ea typeface="Arial"/>
                <a:cs typeface="Arial"/>
                <a:sym typeface="Arial"/>
              </a:rPr>
              <a:t>, biofeedback,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technique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allows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people</a:t>
            </a:r>
            <a:r>
              <a:rPr lang="it-IT" sz="1100" b="0" i="0" u="none" strike="noStrike" kern="1200" cap="none" dirty="0">
                <a:solidFill>
                  <a:schemeClr val="dk1"/>
                </a:solidFill>
                <a:effectLst/>
                <a:latin typeface="Arial"/>
                <a:ea typeface="Arial"/>
                <a:cs typeface="Arial"/>
                <a:sym typeface="Arial"/>
              </a:rPr>
              <a:t> to have immediate feedback on a </a:t>
            </a:r>
            <a:r>
              <a:rPr lang="it-IT" sz="1100" b="0" i="0" u="none" strike="noStrike" kern="1200" cap="none" dirty="0" err="1">
                <a:solidFill>
                  <a:schemeClr val="dk1"/>
                </a:solidFill>
                <a:effectLst/>
                <a:latin typeface="Arial"/>
                <a:ea typeface="Arial"/>
                <a:cs typeface="Arial"/>
                <a:sym typeface="Arial"/>
              </a:rPr>
              <a:t>specific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physiological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function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such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-rate or </a:t>
            </a:r>
            <a:r>
              <a:rPr lang="it-IT" sz="1100" b="0" i="0" u="none" strike="noStrike" kern="1200" cap="none" dirty="0" err="1">
                <a:solidFill>
                  <a:schemeClr val="dk1"/>
                </a:solidFill>
                <a:effectLst/>
                <a:latin typeface="Arial"/>
                <a:ea typeface="Arial"/>
                <a:cs typeface="Arial"/>
                <a:sym typeface="Arial"/>
              </a:rPr>
              <a:t>muscle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tension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under the control of the </a:t>
            </a:r>
            <a:r>
              <a:rPr lang="it-IT" sz="1100" b="0" i="0" u="none" strike="noStrike" kern="1200" cap="none" dirty="0" err="1">
                <a:solidFill>
                  <a:schemeClr val="dk1"/>
                </a:solidFill>
                <a:effectLst/>
                <a:latin typeface="Arial"/>
                <a:ea typeface="Arial"/>
                <a:cs typeface="Arial"/>
                <a:sym typeface="Arial"/>
              </a:rPr>
              <a:t>autonomic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nervous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system</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Based</a:t>
            </a:r>
            <a:r>
              <a:rPr lang="it-IT" sz="1100" b="0" i="0" u="none" strike="noStrike" kern="1200" cap="none" dirty="0">
                <a:solidFill>
                  <a:schemeClr val="dk1"/>
                </a:solidFill>
                <a:effectLst/>
                <a:latin typeface="Arial"/>
                <a:ea typeface="Arial"/>
                <a:cs typeface="Arial"/>
                <a:sym typeface="Arial"/>
              </a:rPr>
              <a:t> on the biofeedback </a:t>
            </a:r>
            <a:r>
              <a:rPr lang="it-IT" sz="1100" b="0" i="0" u="none" strike="noStrike" kern="1200" cap="none" dirty="0" err="1">
                <a:solidFill>
                  <a:schemeClr val="dk1"/>
                </a:solidFill>
                <a:effectLst/>
                <a:latin typeface="Arial"/>
                <a:ea typeface="Arial"/>
                <a:cs typeface="Arial"/>
                <a:sym typeface="Arial"/>
              </a:rPr>
              <a:t>received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people</a:t>
            </a:r>
            <a:r>
              <a:rPr lang="it-IT" sz="1100" b="0" i="0" u="none" strike="noStrike" kern="1200" cap="none" dirty="0">
                <a:solidFill>
                  <a:schemeClr val="dk1"/>
                </a:solidFill>
                <a:effectLst/>
                <a:latin typeface="Arial"/>
                <a:ea typeface="Arial"/>
                <a:cs typeface="Arial"/>
                <a:sym typeface="Arial"/>
              </a:rPr>
              <a:t> can </a:t>
            </a:r>
            <a:r>
              <a:rPr lang="it-IT" sz="1100" b="0" i="0" u="none" strike="noStrike" kern="1200" cap="none" dirty="0" err="1">
                <a:solidFill>
                  <a:schemeClr val="dk1"/>
                </a:solidFill>
                <a:effectLst/>
                <a:latin typeface="Arial"/>
                <a:ea typeface="Arial"/>
                <a:cs typeface="Arial"/>
                <a:sym typeface="Arial"/>
              </a:rPr>
              <a:t>learn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how</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change</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behavior</a:t>
            </a:r>
            <a:r>
              <a:rPr lang="it-IT" sz="1100" b="0" i="0" u="none" strike="noStrike" kern="1200" cap="none" dirty="0">
                <a:solidFill>
                  <a:schemeClr val="dk1"/>
                </a:solidFill>
                <a:effectLst/>
                <a:latin typeface="Arial"/>
                <a:ea typeface="Arial"/>
                <a:cs typeface="Arial"/>
                <a:sym typeface="Arial"/>
              </a:rPr>
              <a:t> (e.g., </a:t>
            </a:r>
            <a:r>
              <a:rPr lang="it-IT" sz="1100" b="0" i="0" u="none" strike="noStrike" kern="1200" cap="none" dirty="0" err="1">
                <a:solidFill>
                  <a:schemeClr val="dk1"/>
                </a:solidFill>
                <a:effectLst/>
                <a:latin typeface="Arial"/>
                <a:ea typeface="Arial"/>
                <a:cs typeface="Arial"/>
                <a:sym typeface="Arial"/>
              </a:rPr>
              <a:t>their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breathing</a:t>
            </a:r>
            <a:r>
              <a:rPr lang="it-IT" sz="1100" b="0" i="0" u="none" strike="noStrike" kern="1200" cap="none" dirty="0">
                <a:solidFill>
                  <a:schemeClr val="dk1"/>
                </a:solidFill>
                <a:effectLst/>
                <a:latin typeface="Arial"/>
                <a:ea typeface="Arial"/>
                <a:cs typeface="Arial"/>
                <a:sym typeface="Arial"/>
              </a:rPr>
              <a:t> rate) in </a:t>
            </a:r>
            <a:r>
              <a:rPr lang="it-IT" sz="1100" b="0" i="0" u="none" strike="noStrike" kern="1200" cap="none" dirty="0" err="1">
                <a:solidFill>
                  <a:schemeClr val="dk1"/>
                </a:solidFill>
                <a:effectLst/>
                <a:latin typeface="Arial"/>
                <a:ea typeface="Arial"/>
                <a:cs typeface="Arial"/>
                <a:sym typeface="Arial"/>
              </a:rPr>
              <a:t>order</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improve</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particular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function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they</a:t>
            </a:r>
            <a:r>
              <a:rPr lang="it-IT" sz="1100" b="0" i="0" u="none" strike="noStrike" kern="1200" cap="none" dirty="0">
                <a:solidFill>
                  <a:schemeClr val="dk1"/>
                </a:solidFill>
                <a:effectLst/>
                <a:latin typeface="Arial"/>
                <a:ea typeface="Arial"/>
                <a:cs typeface="Arial"/>
                <a:sym typeface="Arial"/>
              </a:rPr>
              <a:t> are </a:t>
            </a:r>
            <a:r>
              <a:rPr lang="it-IT" sz="1100" b="0" i="0" u="none" strike="noStrike" kern="1200" cap="none" dirty="0" err="1">
                <a:solidFill>
                  <a:schemeClr val="dk1"/>
                </a:solidFill>
                <a:effectLst/>
                <a:latin typeface="Arial"/>
                <a:ea typeface="Arial"/>
                <a:cs typeface="Arial"/>
                <a:sym typeface="Arial"/>
              </a:rPr>
              <a:t>monitoring</a:t>
            </a:r>
            <a:r>
              <a:rPr lang="it-IT" sz="1100" b="0" i="0" u="none" strike="noStrike" kern="1200" cap="none" dirty="0">
                <a:solidFill>
                  <a:schemeClr val="dk1"/>
                </a:solidFill>
                <a:effectLst/>
                <a:latin typeface="Arial"/>
                <a:ea typeface="Arial"/>
                <a:cs typeface="Arial"/>
                <a:sym typeface="Arial"/>
              </a:rPr>
              <a:t>.  </a:t>
            </a:r>
            <a:endParaRPr lang="it-IT" dirty="0"/>
          </a:p>
        </p:txBody>
      </p:sp>
    </p:spTree>
    <p:extLst>
      <p:ext uri="{BB962C8B-B14F-4D97-AF65-F5344CB8AC3E}">
        <p14:creationId xmlns:p14="http://schemas.microsoft.com/office/powerpoint/2010/main" val="90463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For the </a:t>
            </a:r>
            <a:r>
              <a:rPr lang="it-IT" sz="1100" b="0" i="0" u="none" strike="noStrike" kern="1200" cap="none" dirty="0" err="1">
                <a:solidFill>
                  <a:schemeClr val="dk1"/>
                </a:solidFill>
                <a:effectLst/>
                <a:latin typeface="Arial"/>
                <a:ea typeface="Arial"/>
                <a:cs typeface="Arial"/>
                <a:sym typeface="Arial"/>
              </a:rPr>
              <a:t>present</a:t>
            </a:r>
            <a:r>
              <a:rPr lang="it-IT" sz="1100" b="0" i="0" u="none" strike="noStrike" kern="1200" cap="none" dirty="0">
                <a:solidFill>
                  <a:schemeClr val="dk1"/>
                </a:solidFill>
                <a:effectLst/>
                <a:latin typeface="Arial"/>
                <a:ea typeface="Arial"/>
                <a:cs typeface="Arial"/>
                <a:sym typeface="Arial"/>
              </a:rPr>
              <a:t> meta-analysis we have </a:t>
            </a:r>
            <a:r>
              <a:rPr lang="it-IT" sz="1100" b="0" i="0" u="none" strike="noStrike" kern="1200" cap="none" dirty="0" err="1">
                <a:solidFill>
                  <a:schemeClr val="dk1"/>
                </a:solidFill>
                <a:effectLst/>
                <a:latin typeface="Arial"/>
                <a:ea typeface="Arial"/>
                <a:cs typeface="Arial"/>
                <a:sym typeface="Arial"/>
              </a:rPr>
              <a:t>decided</a:t>
            </a:r>
            <a:r>
              <a:rPr lang="it-IT" sz="1100" b="0" i="0" u="none" strike="noStrike" kern="1200" cap="none" dirty="0">
                <a:solidFill>
                  <a:schemeClr val="dk1"/>
                </a:solidFill>
                <a:effectLst/>
                <a:latin typeface="Arial"/>
                <a:ea typeface="Arial"/>
                <a:cs typeface="Arial"/>
                <a:sym typeface="Arial"/>
              </a:rPr>
              <a:t> to focus on </a:t>
            </a:r>
            <a:r>
              <a:rPr lang="it-IT" sz="1100" b="0" i="0" u="none" strike="noStrike" kern="1200" cap="none" dirty="0" err="1">
                <a:solidFill>
                  <a:schemeClr val="dk1"/>
                </a:solidFill>
                <a:effectLst/>
                <a:latin typeface="Arial"/>
                <a:ea typeface="Arial"/>
                <a:cs typeface="Arial"/>
                <a:sym typeface="Arial"/>
              </a:rPr>
              <a:t>one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type</a:t>
            </a:r>
            <a:r>
              <a:rPr lang="it-IT" sz="1100" b="0" i="0" u="none" strike="noStrike" kern="1200" cap="none" dirty="0">
                <a:solidFill>
                  <a:schemeClr val="dk1"/>
                </a:solidFill>
                <a:effectLst/>
                <a:latin typeface="Arial"/>
                <a:ea typeface="Arial"/>
                <a:cs typeface="Arial"/>
                <a:sym typeface="Arial"/>
              </a:rPr>
              <a:t> of biofeedback </a:t>
            </a:r>
            <a:r>
              <a:rPr lang="it-IT" sz="1100" b="0" i="0" u="none" strike="noStrike" kern="1200" cap="none" dirty="0" err="1">
                <a:solidFill>
                  <a:schemeClr val="dk1"/>
                </a:solidFill>
                <a:effectLst/>
                <a:latin typeface="Arial"/>
                <a:ea typeface="Arial"/>
                <a:cs typeface="Arial"/>
                <a:sym typeface="Arial"/>
              </a:rPr>
              <a:t>called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-Rate </a:t>
            </a:r>
            <a:r>
              <a:rPr lang="it-IT" sz="1100" b="0" i="0" u="none" strike="noStrike" kern="1200" cap="none" dirty="0" err="1">
                <a:solidFill>
                  <a:schemeClr val="dk1"/>
                </a:solidFill>
                <a:effectLst/>
                <a:latin typeface="Arial"/>
                <a:ea typeface="Arial"/>
                <a:cs typeface="Arial"/>
                <a:sym typeface="Arial"/>
              </a:rPr>
              <a:t>Variability</a:t>
            </a:r>
            <a:r>
              <a:rPr lang="it-IT" sz="1100" b="0" i="0" u="none" strike="noStrike" kern="1200" cap="none" dirty="0">
                <a:solidFill>
                  <a:schemeClr val="dk1"/>
                </a:solidFill>
                <a:effectLst/>
                <a:latin typeface="Arial"/>
                <a:ea typeface="Arial"/>
                <a:cs typeface="Arial"/>
                <a:sym typeface="Arial"/>
              </a:rPr>
              <a:t> biofeedback.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-Rate </a:t>
            </a:r>
            <a:r>
              <a:rPr lang="it-IT" sz="1100" b="0" i="0" u="none" strike="noStrike" kern="1200" cap="none" dirty="0" err="1">
                <a:solidFill>
                  <a:schemeClr val="dk1"/>
                </a:solidFill>
                <a:effectLst/>
                <a:latin typeface="Arial"/>
                <a:ea typeface="Arial"/>
                <a:cs typeface="Arial"/>
                <a:sym typeface="Arial"/>
              </a:rPr>
              <a:t>Variability</a:t>
            </a:r>
            <a:r>
              <a:rPr lang="it-IT" sz="1100" b="0" i="0" u="none" strike="noStrike" kern="1200" cap="none" dirty="0">
                <a:solidFill>
                  <a:schemeClr val="dk1"/>
                </a:solidFill>
                <a:effectLst/>
                <a:latin typeface="Arial"/>
                <a:ea typeface="Arial"/>
                <a:cs typeface="Arial"/>
                <a:sym typeface="Arial"/>
              </a:rPr>
              <a:t> biofeedback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after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all</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most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used</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thought</a:t>
            </a:r>
            <a:r>
              <a:rPr lang="it-IT" sz="1100" b="0" i="0" u="none" strike="noStrike" kern="1200" cap="none" dirty="0">
                <a:solidFill>
                  <a:schemeClr val="dk1"/>
                </a:solidFill>
                <a:effectLst/>
                <a:latin typeface="Arial"/>
                <a:ea typeface="Arial"/>
                <a:cs typeface="Arial"/>
                <a:sym typeface="Arial"/>
              </a:rPr>
              <a:t> to be the </a:t>
            </a:r>
            <a:r>
              <a:rPr lang="it-IT" sz="1100" b="0" i="0" u="none" strike="noStrike" kern="1200" cap="none" dirty="0" err="1">
                <a:solidFill>
                  <a:schemeClr val="dk1"/>
                </a:solidFill>
                <a:effectLst/>
                <a:latin typeface="Arial"/>
                <a:ea typeface="Arial"/>
                <a:cs typeface="Arial"/>
                <a:sym typeface="Arial"/>
              </a:rPr>
              <a:t>most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efficacious</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reducing</a:t>
            </a:r>
            <a:r>
              <a:rPr lang="it-IT" sz="1100" b="0" i="0" u="none" strike="noStrike" kern="1200" cap="none" dirty="0">
                <a:solidFill>
                  <a:schemeClr val="dk1"/>
                </a:solidFill>
                <a:effectLst/>
                <a:latin typeface="Arial"/>
                <a:ea typeface="Arial"/>
                <a:cs typeface="Arial"/>
                <a:sym typeface="Arial"/>
              </a:rPr>
              <a:t> stress. </a:t>
            </a:r>
            <a:r>
              <a:rPr lang="it-IT" sz="1100" b="0" i="0" u="none" strike="noStrike" kern="1200" cap="none" dirty="0" err="1">
                <a:solidFill>
                  <a:schemeClr val="dk1"/>
                </a:solidFill>
                <a:effectLst/>
                <a:latin typeface="Arial"/>
                <a:ea typeface="Arial"/>
                <a:cs typeface="Arial"/>
                <a:sym typeface="Arial"/>
              </a:rPr>
              <a:t>It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trains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individuals</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maximize</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interaction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between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breath</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 rate. </a:t>
            </a:r>
            <a:r>
              <a:rPr lang="it-IT" sz="1100" b="0" i="0" u="none" strike="noStrike" kern="1200" cap="none" dirty="0" err="1">
                <a:solidFill>
                  <a:schemeClr val="dk1"/>
                </a:solidFill>
                <a:effectLst/>
                <a:latin typeface="Arial"/>
                <a:ea typeface="Arial"/>
                <a:cs typeface="Arial"/>
                <a:sym typeface="Arial"/>
              </a:rPr>
              <a:t>when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happens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there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improvement</a:t>
            </a:r>
            <a:r>
              <a:rPr lang="it-IT" sz="1100" b="0" i="0" u="none" strike="noStrike" kern="1200" cap="none" dirty="0">
                <a:solidFill>
                  <a:schemeClr val="dk1"/>
                </a:solidFill>
                <a:effectLst/>
                <a:latin typeface="Arial"/>
                <a:ea typeface="Arial"/>
                <a:cs typeface="Arial"/>
                <a:sym typeface="Arial"/>
              </a:rPr>
              <a:t> in the </a:t>
            </a:r>
            <a:r>
              <a:rPr lang="it-IT" sz="1100" b="0" i="0" u="none" strike="noStrike" kern="1200" cap="none" dirty="0" err="1">
                <a:solidFill>
                  <a:schemeClr val="dk1"/>
                </a:solidFill>
                <a:effectLst/>
                <a:latin typeface="Arial"/>
                <a:ea typeface="Arial"/>
                <a:cs typeface="Arial"/>
                <a:sym typeface="Arial"/>
              </a:rPr>
              <a:t>vital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function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being</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monitored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one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study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six</a:t>
            </a:r>
            <a:r>
              <a:rPr lang="it-IT" sz="1100" b="0" i="0" u="none" strike="noStrike" kern="1200" cap="none" dirty="0">
                <a:solidFill>
                  <a:schemeClr val="dk1"/>
                </a:solidFill>
                <a:effectLst/>
                <a:latin typeface="Arial"/>
                <a:ea typeface="Arial"/>
                <a:cs typeface="Arial"/>
                <a:sym typeface="Arial"/>
              </a:rPr>
              <a:t> sessions of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-Rate </a:t>
            </a:r>
            <a:r>
              <a:rPr lang="it-IT" sz="1100" b="0" i="0" u="none" strike="noStrike" kern="1200" cap="none" dirty="0" err="1">
                <a:solidFill>
                  <a:schemeClr val="dk1"/>
                </a:solidFill>
                <a:effectLst/>
                <a:latin typeface="Arial"/>
                <a:ea typeface="Arial"/>
                <a:cs typeface="Arial"/>
                <a:sym typeface="Arial"/>
              </a:rPr>
              <a:t>Variability</a:t>
            </a:r>
            <a:r>
              <a:rPr lang="it-IT" sz="1100" b="0" i="0" u="none" strike="noStrike" kern="1200" cap="none" dirty="0">
                <a:solidFill>
                  <a:schemeClr val="dk1"/>
                </a:solidFill>
                <a:effectLst/>
                <a:latin typeface="Arial"/>
                <a:ea typeface="Arial"/>
                <a:cs typeface="Arial"/>
                <a:sym typeface="Arial"/>
              </a:rPr>
              <a:t> biofeedback (</a:t>
            </a:r>
            <a:r>
              <a:rPr lang="it-IT" sz="1100" b="0" i="0" u="none" strike="noStrike" kern="1200" cap="none" dirty="0" err="1">
                <a:solidFill>
                  <a:schemeClr val="dk1"/>
                </a:solidFill>
                <a:effectLst/>
                <a:latin typeface="Arial"/>
                <a:ea typeface="Arial"/>
                <a:cs typeface="Arial"/>
                <a:sym typeface="Arial"/>
              </a:rPr>
              <a:t>compared</a:t>
            </a:r>
            <a:r>
              <a:rPr lang="it-IT" sz="1100" b="0" i="0" u="none" strike="noStrike" kern="1200" cap="none" dirty="0">
                <a:solidFill>
                  <a:schemeClr val="dk1"/>
                </a:solidFill>
                <a:effectLst/>
                <a:latin typeface="Arial"/>
                <a:ea typeface="Arial"/>
                <a:cs typeface="Arial"/>
                <a:sym typeface="Arial"/>
              </a:rPr>
              <a:t> with an </a:t>
            </a:r>
            <a:r>
              <a:rPr lang="it-IT" sz="1100" b="0" i="0" u="none" strike="noStrike" kern="1200" cap="none" dirty="0" err="1">
                <a:solidFill>
                  <a:schemeClr val="dk1"/>
                </a:solidFill>
                <a:effectLst/>
                <a:latin typeface="Arial"/>
                <a:ea typeface="Arial"/>
                <a:cs typeface="Arial"/>
                <a:sym typeface="Arial"/>
              </a:rPr>
              <a:t>active</a:t>
            </a:r>
            <a:r>
              <a:rPr lang="it-IT" sz="1100" b="0" i="0" u="none" strike="noStrike" kern="1200" cap="none" dirty="0">
                <a:solidFill>
                  <a:schemeClr val="dk1"/>
                </a:solidFill>
                <a:effectLst/>
                <a:latin typeface="Arial"/>
                <a:ea typeface="Arial"/>
                <a:cs typeface="Arial"/>
                <a:sym typeface="Arial"/>
              </a:rPr>
              <a:t> control </a:t>
            </a:r>
            <a:r>
              <a:rPr lang="it-IT" sz="1100" b="0" i="0" u="none" strike="noStrike" kern="1200" cap="none" dirty="0" err="1">
                <a:solidFill>
                  <a:schemeClr val="dk1"/>
                </a:solidFill>
                <a:effectLst/>
                <a:latin typeface="Arial"/>
                <a:ea typeface="Arial"/>
                <a:cs typeface="Arial"/>
                <a:sym typeface="Arial"/>
              </a:rPr>
              <a:t>group</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improved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symptoms</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depression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at</a:t>
            </a:r>
            <a:r>
              <a:rPr lang="it-IT" sz="1100" b="0" i="0" u="none" strike="noStrike" kern="1200" cap="none" dirty="0">
                <a:solidFill>
                  <a:schemeClr val="dk1"/>
                </a:solidFill>
                <a:effectLst/>
                <a:latin typeface="Arial"/>
                <a:ea typeface="Arial"/>
                <a:cs typeface="Arial"/>
                <a:sym typeface="Arial"/>
              </a:rPr>
              <a:t> post </a:t>
            </a:r>
            <a:r>
              <a:rPr lang="it-IT" sz="1100" b="0" i="0" u="none" strike="noStrike" kern="1200" cap="none" dirty="0" err="1">
                <a:solidFill>
                  <a:schemeClr val="dk1"/>
                </a:solidFill>
                <a:effectLst/>
                <a:latin typeface="Arial"/>
                <a:ea typeface="Arial"/>
                <a:cs typeface="Arial"/>
                <a:sym typeface="Arial"/>
              </a:rPr>
              <a:t>testing</a:t>
            </a:r>
            <a:r>
              <a:rPr lang="it-IT" sz="1100" b="0" i="0" u="none" strike="noStrike" kern="1200" cap="none" dirty="0">
                <a:solidFill>
                  <a:schemeClr val="dk1"/>
                </a:solidFill>
                <a:effectLst/>
                <a:latin typeface="Arial"/>
                <a:ea typeface="Arial"/>
                <a:cs typeface="Arial"/>
                <a:sym typeface="Arial"/>
              </a:rPr>
              <a:t>.</a:t>
            </a:r>
            <a:endParaRPr lang="it-IT" dirty="0"/>
          </a:p>
        </p:txBody>
      </p:sp>
    </p:spTree>
    <p:extLst>
      <p:ext uri="{BB962C8B-B14F-4D97-AF65-F5344CB8AC3E}">
        <p14:creationId xmlns:p14="http://schemas.microsoft.com/office/powerpoint/2010/main" val="682503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We have </a:t>
            </a:r>
            <a:r>
              <a:rPr lang="it-IT" dirty="0" err="1"/>
              <a:t>compelling</a:t>
            </a:r>
            <a:r>
              <a:rPr lang="it-IT" dirty="0"/>
              <a:t> </a:t>
            </a:r>
            <a:r>
              <a:rPr lang="it-IT" dirty="0" err="1"/>
              <a:t>reasons</a:t>
            </a:r>
            <a:r>
              <a:rPr lang="it-IT" dirty="0"/>
              <a:t> for </a:t>
            </a:r>
            <a:r>
              <a:rPr lang="it-IT" dirty="0" err="1"/>
              <a:t>conducting</a:t>
            </a:r>
            <a:r>
              <a:rPr lang="it-IT" dirty="0"/>
              <a:t> </a:t>
            </a:r>
            <a:r>
              <a:rPr lang="it-IT" dirty="0" err="1"/>
              <a:t>this</a:t>
            </a:r>
            <a:r>
              <a:rPr lang="it-IT" dirty="0"/>
              <a:t> meta-analysis: </a:t>
            </a:r>
          </a:p>
          <a:p>
            <a:pPr rtl="0"/>
            <a:r>
              <a:rPr lang="it-IT" sz="1100" b="0" i="0" u="none" strike="noStrike" kern="1200" cap="none" dirty="0">
                <a:solidFill>
                  <a:schemeClr val="dk1"/>
                </a:solidFill>
                <a:effectLst/>
                <a:latin typeface="Arial"/>
                <a:ea typeface="Arial"/>
                <a:cs typeface="Arial"/>
                <a:sym typeface="Arial"/>
              </a:rPr>
              <a:t>First, </a:t>
            </a:r>
            <a:r>
              <a:rPr lang="it-IT" sz="1100" b="0" i="0" u="none" strike="noStrike" kern="1200" cap="none" dirty="0" err="1">
                <a:solidFill>
                  <a:schemeClr val="dk1"/>
                </a:solidFill>
                <a:effectLst/>
                <a:latin typeface="Arial"/>
                <a:ea typeface="Arial"/>
                <a:cs typeface="Arial"/>
                <a:sym typeface="Arial"/>
              </a:rPr>
              <a:t>although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there</a:t>
            </a:r>
            <a:r>
              <a:rPr lang="it-IT" sz="1100" b="0" i="0" u="none" strike="noStrike" kern="1200" cap="none" dirty="0">
                <a:solidFill>
                  <a:schemeClr val="dk1"/>
                </a:solidFill>
                <a:effectLst/>
                <a:latin typeface="Arial"/>
                <a:ea typeface="Arial"/>
                <a:cs typeface="Arial"/>
                <a:sym typeface="Arial"/>
              </a:rPr>
              <a:t> are meta-</a:t>
            </a:r>
            <a:r>
              <a:rPr lang="it-IT" sz="1100" b="0" i="0" u="none" strike="noStrike" kern="1200" cap="none" dirty="0" err="1">
                <a:solidFill>
                  <a:schemeClr val="dk1"/>
                </a:solidFill>
                <a:effectLst/>
                <a:latin typeface="Arial"/>
                <a:ea typeface="Arial"/>
                <a:cs typeface="Arial"/>
                <a:sym typeface="Arial"/>
              </a:rPr>
              <a:t>analyses</a:t>
            </a:r>
            <a:r>
              <a:rPr lang="it-IT" sz="1100" b="0" i="0" u="none" strike="noStrike" kern="1200" cap="none" dirty="0">
                <a:solidFill>
                  <a:schemeClr val="dk1"/>
                </a:solidFill>
                <a:effectLst/>
                <a:latin typeface="Arial"/>
                <a:ea typeface="Arial"/>
                <a:cs typeface="Arial"/>
                <a:sym typeface="Arial"/>
              </a:rPr>
              <a:t> on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there</a:t>
            </a:r>
            <a:r>
              <a:rPr lang="it-IT" sz="1100" b="0" i="0" u="none" strike="noStrike" kern="1200" cap="none" dirty="0">
                <a:solidFill>
                  <a:schemeClr val="dk1"/>
                </a:solidFill>
                <a:effectLst/>
                <a:latin typeface="Arial"/>
                <a:ea typeface="Arial"/>
                <a:cs typeface="Arial"/>
                <a:sym typeface="Arial"/>
              </a:rPr>
              <a:t> are none on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a:t>
            </a:r>
            <a:endParaRPr lang="it-IT" b="0" dirty="0">
              <a:effectLst/>
            </a:endParaRPr>
          </a:p>
          <a:p>
            <a:pPr rtl="0"/>
            <a:r>
              <a:rPr lang="it-IT" sz="1100" b="0" i="0" u="none" strike="noStrike" kern="1200" cap="none" dirty="0">
                <a:solidFill>
                  <a:schemeClr val="dk1"/>
                </a:solidFill>
                <a:effectLst/>
                <a:latin typeface="Arial"/>
                <a:ea typeface="Arial"/>
                <a:cs typeface="Arial"/>
                <a:sym typeface="Arial"/>
              </a:rPr>
              <a:t> Second, some meta-</a:t>
            </a:r>
            <a:r>
              <a:rPr lang="it-IT" sz="1100" b="0" i="0" u="none" strike="noStrike" kern="1200" cap="none" dirty="0" err="1">
                <a:solidFill>
                  <a:schemeClr val="dk1"/>
                </a:solidFill>
                <a:effectLst/>
                <a:latin typeface="Arial"/>
                <a:ea typeface="Arial"/>
                <a:cs typeface="Arial"/>
                <a:sym typeface="Arial"/>
              </a:rPr>
              <a:t>analyses</a:t>
            </a:r>
            <a:r>
              <a:rPr lang="it-IT" sz="1100" b="0" i="0" u="none" strike="noStrike" kern="1200" cap="none" dirty="0">
                <a:solidFill>
                  <a:schemeClr val="dk1"/>
                </a:solidFill>
                <a:effectLst/>
                <a:latin typeface="Arial"/>
                <a:ea typeface="Arial"/>
                <a:cs typeface="Arial"/>
                <a:sym typeface="Arial"/>
              </a:rPr>
              <a:t> on biofeedback </a:t>
            </a:r>
            <a:r>
              <a:rPr lang="it-IT" sz="1100" b="0" i="0" u="none" strike="noStrike" kern="1200" cap="none" dirty="0" err="1">
                <a:solidFill>
                  <a:schemeClr val="dk1"/>
                </a:solidFill>
                <a:effectLst/>
                <a:latin typeface="Arial"/>
                <a:ea typeface="Arial"/>
                <a:cs typeface="Arial"/>
                <a:sym typeface="Arial"/>
              </a:rPr>
              <a:t>exist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were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conducted</a:t>
            </a:r>
            <a:r>
              <a:rPr lang="it-IT" sz="1100" b="0" i="0" u="none" strike="noStrike" kern="1200" cap="none" dirty="0">
                <a:solidFill>
                  <a:schemeClr val="dk1"/>
                </a:solidFill>
                <a:effectLst/>
                <a:latin typeface="Arial"/>
                <a:ea typeface="Arial"/>
                <a:cs typeface="Arial"/>
                <a:sym typeface="Arial"/>
              </a:rPr>
              <a:t> 4 </a:t>
            </a:r>
            <a:r>
              <a:rPr lang="it-IT" sz="1100" b="0" i="0" u="none" strike="noStrike" kern="1200" cap="none" dirty="0" err="1">
                <a:solidFill>
                  <a:schemeClr val="dk1"/>
                </a:solidFill>
                <a:effectLst/>
                <a:latin typeface="Arial"/>
                <a:ea typeface="Arial"/>
                <a:cs typeface="Arial"/>
                <a:sym typeface="Arial"/>
              </a:rPr>
              <a:t>years</a:t>
            </a:r>
            <a:r>
              <a:rPr lang="it-IT" sz="1100" b="0" i="0" u="none" strike="noStrike" kern="1200" cap="none" dirty="0">
                <a:solidFill>
                  <a:schemeClr val="dk1"/>
                </a:solidFill>
                <a:effectLst/>
                <a:latin typeface="Arial"/>
                <a:ea typeface="Arial"/>
                <a:cs typeface="Arial"/>
                <a:sym typeface="Arial"/>
              </a:rPr>
              <a:t> ago.</a:t>
            </a:r>
            <a:endParaRPr lang="it-IT" b="0" dirty="0">
              <a:effectLst/>
            </a:endParaRPr>
          </a:p>
          <a:p>
            <a:pPr rtl="0"/>
            <a:r>
              <a:rPr lang="it-IT" sz="1100" b="0" i="0" u="none" strike="noStrike" kern="1200" cap="none" dirty="0">
                <a:solidFill>
                  <a:schemeClr val="dk1"/>
                </a:solidFill>
                <a:effectLst/>
                <a:latin typeface="Arial"/>
                <a:ea typeface="Arial"/>
                <a:cs typeface="Arial"/>
                <a:sym typeface="Arial"/>
              </a:rPr>
              <a:t>Third, </a:t>
            </a:r>
            <a:r>
              <a:rPr lang="it-IT" sz="1100" b="0" i="0" u="none" strike="noStrike" kern="1200" cap="none" dirty="0" err="1">
                <a:solidFill>
                  <a:schemeClr val="dk1"/>
                </a:solidFill>
                <a:effectLst/>
                <a:latin typeface="Arial"/>
                <a:ea typeface="Arial"/>
                <a:cs typeface="Arial"/>
                <a:sym typeface="Arial"/>
              </a:rPr>
              <a:t>prior</a:t>
            </a:r>
            <a:r>
              <a:rPr lang="it-IT" sz="1100" b="0" i="0" u="none" strike="noStrike" kern="1200" cap="none" dirty="0">
                <a:solidFill>
                  <a:schemeClr val="dk1"/>
                </a:solidFill>
                <a:effectLst/>
                <a:latin typeface="Arial"/>
                <a:ea typeface="Arial"/>
                <a:cs typeface="Arial"/>
                <a:sym typeface="Arial"/>
              </a:rPr>
              <a:t> meta-</a:t>
            </a:r>
            <a:r>
              <a:rPr lang="it-IT" sz="1100" b="0" i="0" u="none" strike="noStrike" kern="1200" cap="none" dirty="0" err="1">
                <a:solidFill>
                  <a:schemeClr val="dk1"/>
                </a:solidFill>
                <a:effectLst/>
                <a:latin typeface="Arial"/>
                <a:ea typeface="Arial"/>
                <a:cs typeface="Arial"/>
                <a:sym typeface="Arial"/>
              </a:rPr>
              <a:t>analyses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applied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now-outdated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correction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like</a:t>
            </a:r>
            <a:r>
              <a:rPr lang="it-IT" sz="1100" b="0" i="0" u="none" strike="noStrike" kern="1200" cap="none" dirty="0">
                <a:solidFill>
                  <a:schemeClr val="dk1"/>
                </a:solidFill>
                <a:effectLst/>
                <a:latin typeface="Arial"/>
                <a:ea typeface="Arial"/>
                <a:cs typeface="Arial"/>
                <a:sym typeface="Arial"/>
              </a:rPr>
              <a:t> trim-and-</a:t>
            </a:r>
            <a:r>
              <a:rPr lang="it-IT" sz="1100" b="0" i="0" u="none" strike="noStrike" kern="1200" cap="none" dirty="0" err="1">
                <a:solidFill>
                  <a:schemeClr val="dk1"/>
                </a:solidFill>
                <a:effectLst/>
                <a:latin typeface="Arial"/>
                <a:ea typeface="Arial"/>
                <a:cs typeface="Arial"/>
                <a:sym typeface="Arial"/>
              </a:rPr>
              <a:t>fill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which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known</a:t>
            </a:r>
            <a:r>
              <a:rPr lang="it-IT" sz="1100" b="0" i="0" u="none" strike="noStrike" kern="1200" cap="none" dirty="0">
                <a:solidFill>
                  <a:schemeClr val="dk1"/>
                </a:solidFill>
                <a:effectLst/>
                <a:latin typeface="Arial"/>
                <a:ea typeface="Arial"/>
                <a:cs typeface="Arial"/>
                <a:sym typeface="Arial"/>
              </a:rPr>
              <a:t> to have an </a:t>
            </a:r>
            <a:r>
              <a:rPr lang="it-IT" sz="1100" b="0" i="0" u="none" strike="noStrike" kern="1200" cap="none" dirty="0" err="1">
                <a:solidFill>
                  <a:schemeClr val="dk1"/>
                </a:solidFill>
                <a:effectLst/>
                <a:latin typeface="Arial"/>
                <a:ea typeface="Arial"/>
                <a:cs typeface="Arial"/>
                <a:sym typeface="Arial"/>
              </a:rPr>
              <a:t>excessive</a:t>
            </a:r>
            <a:r>
              <a:rPr lang="it-IT" sz="1100" b="0" i="0" u="none" strike="noStrike" kern="1200" cap="none" dirty="0">
                <a:solidFill>
                  <a:schemeClr val="dk1"/>
                </a:solidFill>
                <a:effectLst/>
                <a:latin typeface="Arial"/>
                <a:ea typeface="Arial"/>
                <a:cs typeface="Arial"/>
                <a:sym typeface="Arial"/>
              </a:rPr>
              <a:t> false-positive rate under </a:t>
            </a:r>
            <a:r>
              <a:rPr lang="it-IT" sz="1100" b="0" i="0" u="none" strike="noStrike" kern="1200" cap="none" dirty="0" err="1">
                <a:solidFill>
                  <a:schemeClr val="dk1"/>
                </a:solidFill>
                <a:effectLst/>
                <a:latin typeface="Arial"/>
                <a:ea typeface="Arial"/>
                <a:cs typeface="Arial"/>
                <a:sym typeface="Arial"/>
              </a:rPr>
              <a:t>most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realistic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conditions</a:t>
            </a:r>
            <a:r>
              <a:rPr lang="it-IT" sz="1100" b="0" i="0" u="none" strike="noStrike" kern="1200" cap="none" dirty="0">
                <a:solidFill>
                  <a:schemeClr val="dk1"/>
                </a:solidFill>
                <a:effectLst/>
                <a:latin typeface="Arial"/>
                <a:ea typeface="Arial"/>
                <a:cs typeface="Arial"/>
                <a:sym typeface="Arial"/>
              </a:rPr>
              <a:t>. </a:t>
            </a:r>
            <a:br>
              <a:rPr lang="it-IT" dirty="0"/>
            </a:br>
            <a:endParaRPr lang="it-IT" dirty="0"/>
          </a:p>
        </p:txBody>
      </p:sp>
    </p:spTree>
    <p:extLst>
      <p:ext uri="{BB962C8B-B14F-4D97-AF65-F5344CB8AC3E}">
        <p14:creationId xmlns:p14="http://schemas.microsoft.com/office/powerpoint/2010/main" val="2328164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C906E3DD-9ED2-DF49-8E08-BB8B2A0889A0}"/>
              </a:ext>
            </a:extLst>
          </p:cNvPr>
          <p:cNvSpPr>
            <a:spLocks noGrp="1"/>
          </p:cNvSpPr>
          <p:nvPr>
            <p:ph type="body" idx="1"/>
          </p:nvPr>
        </p:nvSpPr>
        <p:spPr/>
        <p:txBody>
          <a:bodyPr/>
          <a:lstStyle/>
          <a:p>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will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apply</a:t>
            </a:r>
            <a:r>
              <a:rPr lang="it-IT" sz="1100" b="0" i="0" u="none" strike="noStrike" kern="1200" cap="none" dirty="0">
                <a:solidFill>
                  <a:schemeClr val="dk1"/>
                </a:solidFill>
                <a:effectLst/>
                <a:latin typeface="Arial"/>
                <a:ea typeface="Arial"/>
                <a:cs typeface="Arial"/>
                <a:sym typeface="Arial"/>
              </a:rPr>
              <a:t> more up-to-date meta-</a:t>
            </a:r>
            <a:r>
              <a:rPr lang="it-IT" sz="1100" b="0" i="0" u="none" strike="noStrike" kern="1200" cap="none" dirty="0" err="1">
                <a:solidFill>
                  <a:schemeClr val="dk1"/>
                </a:solidFill>
                <a:effectLst/>
                <a:latin typeface="Arial"/>
                <a:ea typeface="Arial"/>
                <a:cs typeface="Arial"/>
                <a:sym typeface="Arial"/>
              </a:rPr>
              <a:t>analyses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such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variance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estimation-based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multilevel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models</a:t>
            </a:r>
            <a:r>
              <a:rPr lang="it-IT" sz="1100" b="0" i="0" u="none" strike="noStrike" kern="1200" cap="none" dirty="0">
                <a:solidFill>
                  <a:schemeClr val="dk1"/>
                </a:solidFill>
                <a:effectLst/>
                <a:latin typeface="Arial"/>
                <a:ea typeface="Arial"/>
                <a:cs typeface="Arial"/>
                <a:sym typeface="Arial"/>
              </a:rPr>
              <a:t> with </a:t>
            </a:r>
            <a:r>
              <a:rPr lang="it-IT" sz="1100" b="0" i="0" u="none" strike="noStrike" kern="1200" cap="none" dirty="0" err="1">
                <a:solidFill>
                  <a:schemeClr val="dk1"/>
                </a:solidFill>
                <a:effectLst/>
                <a:latin typeface="Arial"/>
                <a:ea typeface="Arial"/>
                <a:cs typeface="Arial"/>
                <a:sym typeface="Arial"/>
              </a:rPr>
              <a:t>three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correction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1" u="none" strike="noStrike" kern="1200" cap="none" dirty="0" err="1">
                <a:solidFill>
                  <a:schemeClr val="dk1"/>
                </a:solidFill>
                <a:effectLst/>
                <a:latin typeface="Arial"/>
                <a:ea typeface="Arial"/>
                <a:cs typeface="Arial"/>
                <a:sym typeface="Arial"/>
              </a:rPr>
              <a:t>p</a:t>
            </a:r>
            <a:r>
              <a:rPr lang="it-IT" sz="1100" b="0" i="0" u="none" strike="noStrike" kern="1200" cap="none" dirty="0">
                <a:solidFill>
                  <a:schemeClr val="dk1"/>
                </a:solidFill>
                <a:effectLst/>
                <a:latin typeface="Arial"/>
                <a:ea typeface="Arial"/>
                <a:cs typeface="Arial"/>
                <a:sym typeface="Arial"/>
              </a:rPr>
              <a:t>-curve, PET-PEESE, and the multiple-</a:t>
            </a:r>
            <a:r>
              <a:rPr lang="it-IT" sz="1100" b="0" i="0" u="none" strike="noStrike" kern="1200" cap="none" dirty="0" err="1">
                <a:solidFill>
                  <a:schemeClr val="dk1"/>
                </a:solidFill>
                <a:effectLst/>
                <a:latin typeface="Arial"/>
                <a:ea typeface="Arial"/>
                <a:cs typeface="Arial"/>
                <a:sym typeface="Arial"/>
              </a:rPr>
              <a:t>parameter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selection</a:t>
            </a:r>
            <a:r>
              <a:rPr lang="it-IT" sz="1100" b="0" i="0" u="none" strike="noStrike" kern="1200" cap="none" dirty="0">
                <a:solidFill>
                  <a:schemeClr val="dk1"/>
                </a:solidFill>
                <a:effectLst/>
                <a:latin typeface="Arial"/>
                <a:ea typeface="Arial"/>
                <a:cs typeface="Arial"/>
                <a:sym typeface="Arial"/>
              </a:rPr>
              <a:t> model)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together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provide</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strict</a:t>
            </a:r>
            <a:r>
              <a:rPr lang="it-IT" sz="1100" b="0" i="0" u="none" strike="noStrike" kern="1200" cap="none" dirty="0">
                <a:solidFill>
                  <a:schemeClr val="dk1"/>
                </a:solidFill>
                <a:effectLst/>
                <a:latin typeface="Arial"/>
                <a:ea typeface="Arial"/>
                <a:cs typeface="Arial"/>
                <a:sym typeface="Arial"/>
              </a:rPr>
              <a:t> test of the </a:t>
            </a:r>
            <a:r>
              <a:rPr lang="it-IT" sz="1100" b="0" i="0" u="none" strike="noStrike" kern="1200" cap="none" dirty="0" err="1">
                <a:solidFill>
                  <a:schemeClr val="dk1"/>
                </a:solidFill>
                <a:effectLst/>
                <a:latin typeface="Arial"/>
                <a:ea typeface="Arial"/>
                <a:cs typeface="Arial"/>
                <a:sym typeface="Arial"/>
              </a:rPr>
              <a:t>concepts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tested</a:t>
            </a:r>
            <a:r>
              <a:rPr lang="it-IT" sz="1100" b="0" i="0" u="none" strike="noStrike" kern="1200" cap="none" dirty="0">
                <a:solidFill>
                  <a:schemeClr val="dk1"/>
                </a:solidFill>
                <a:effectLst/>
                <a:latin typeface="Arial"/>
                <a:ea typeface="Arial"/>
                <a:cs typeface="Arial"/>
                <a:sym typeface="Arial"/>
              </a:rPr>
              <a:t>.</a:t>
            </a:r>
          </a:p>
          <a:p>
            <a:r>
              <a:rPr lang="it-IT" sz="1100" b="0" i="1" u="none" strike="noStrike" kern="1200" cap="none" dirty="0" err="1">
                <a:solidFill>
                  <a:schemeClr val="dk1"/>
                </a:solidFill>
                <a:effectLst/>
                <a:latin typeface="Arial"/>
                <a:ea typeface="Arial"/>
                <a:cs typeface="Arial"/>
                <a:sym typeface="Arial"/>
              </a:rPr>
              <a:t>P</a:t>
            </a:r>
            <a:r>
              <a:rPr lang="it-IT" sz="1100" b="0" i="0" u="none" strike="noStrike" kern="1200" cap="none" dirty="0">
                <a:solidFill>
                  <a:schemeClr val="dk1"/>
                </a:solidFill>
                <a:effectLst/>
                <a:latin typeface="Arial"/>
                <a:ea typeface="Arial"/>
                <a:cs typeface="Arial"/>
                <a:sym typeface="Arial"/>
              </a:rPr>
              <a:t>-curve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technique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used</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assess</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evidential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value</a:t>
            </a:r>
            <a:r>
              <a:rPr lang="it-IT" sz="1100" b="0" i="0" u="none" strike="noStrike" kern="1200" cap="none" dirty="0">
                <a:solidFill>
                  <a:schemeClr val="dk1"/>
                </a:solidFill>
                <a:effectLst/>
                <a:latin typeface="Arial"/>
                <a:ea typeface="Arial"/>
                <a:cs typeface="Arial"/>
                <a:sym typeface="Arial"/>
              </a:rPr>
              <a:t> in a set of </a:t>
            </a:r>
            <a:r>
              <a:rPr lang="it-IT" sz="1100" b="0" i="0" u="none" strike="noStrike" kern="1200" cap="none" dirty="0" err="1">
                <a:solidFill>
                  <a:schemeClr val="dk1"/>
                </a:solidFill>
                <a:effectLst/>
                <a:latin typeface="Arial"/>
                <a:ea typeface="Arial"/>
                <a:cs typeface="Arial"/>
                <a:sym typeface="Arial"/>
              </a:rPr>
              <a:t>significant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findings</a:t>
            </a:r>
            <a:endParaRPr lang="it-IT" sz="1100" b="0" i="0" u="none" strike="noStrike" kern="1200" cap="none" dirty="0">
              <a:solidFill>
                <a:schemeClr val="dk1"/>
              </a:solidFill>
              <a:effectLst/>
              <a:latin typeface="Arial"/>
              <a:ea typeface="Arial"/>
              <a:cs typeface="Arial"/>
              <a:sym typeface="Arial"/>
            </a:endParaRPr>
          </a:p>
          <a:p>
            <a:r>
              <a:rPr lang="it-IT" sz="1100" b="0" i="0" u="none" strike="noStrike" kern="1200" cap="none" dirty="0">
                <a:solidFill>
                  <a:schemeClr val="dk1"/>
                </a:solidFill>
                <a:effectLst/>
                <a:latin typeface="Arial"/>
                <a:ea typeface="Arial"/>
                <a:cs typeface="Arial"/>
                <a:sym typeface="Arial"/>
              </a:rPr>
              <a:t>The 3 PSM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implementation</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selection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methods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which</a:t>
            </a:r>
            <a:r>
              <a:rPr lang="it-IT" sz="1100" b="0" i="0" u="none" strike="noStrike" kern="1200" cap="none" dirty="0">
                <a:solidFill>
                  <a:schemeClr val="dk1"/>
                </a:solidFill>
                <a:effectLst/>
                <a:latin typeface="Arial"/>
                <a:ea typeface="Arial"/>
                <a:cs typeface="Arial"/>
                <a:sym typeface="Arial"/>
              </a:rPr>
              <a:t> are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estimate and </a:t>
            </a:r>
            <a:r>
              <a:rPr lang="it-IT" sz="1100" b="0" i="0" u="none" strike="noStrike" kern="1200" cap="none" dirty="0" err="1">
                <a:solidFill>
                  <a:schemeClr val="dk1"/>
                </a:solidFill>
                <a:effectLst/>
                <a:latin typeface="Arial"/>
                <a:ea typeface="Arial"/>
                <a:cs typeface="Arial"/>
                <a:sym typeface="Arial"/>
              </a:rPr>
              <a:t>correct</a:t>
            </a:r>
            <a:r>
              <a:rPr lang="it-IT" sz="1100" b="0" i="0" u="none" strike="noStrike" kern="1200" cap="none" dirty="0">
                <a:solidFill>
                  <a:schemeClr val="dk1"/>
                </a:solidFill>
                <a:effectLst/>
                <a:latin typeface="Arial"/>
                <a:ea typeface="Arial"/>
                <a:cs typeface="Arial"/>
                <a:sym typeface="Arial"/>
              </a:rPr>
              <a:t> for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regarding</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size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direction</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statistical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significance</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study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results</a:t>
            </a:r>
            <a:r>
              <a:rPr lang="it-IT" sz="1100" b="0" i="0" u="none" strike="noStrike" kern="1200" cap="none" dirty="0">
                <a:solidFill>
                  <a:schemeClr val="dk1"/>
                </a:solidFill>
                <a:effectLst/>
                <a:latin typeface="Arial"/>
                <a:ea typeface="Arial"/>
                <a:cs typeface="Arial"/>
                <a:sym typeface="Arial"/>
              </a:rPr>
              <a:t>.</a:t>
            </a:r>
          </a:p>
          <a:p>
            <a:r>
              <a:rPr lang="it-IT" sz="1100" b="0" i="0" u="none" strike="noStrike" kern="1200" cap="none" dirty="0">
                <a:solidFill>
                  <a:schemeClr val="dk1"/>
                </a:solidFill>
                <a:effectLst/>
                <a:latin typeface="Arial"/>
                <a:ea typeface="Arial"/>
                <a:cs typeface="Arial"/>
                <a:sym typeface="Arial"/>
              </a:rPr>
              <a:t>PET-PEESE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 </a:t>
            </a:r>
            <a:r>
              <a:rPr lang="it-IT" sz="1100" b="0" i="0" u="none" strike="noStrike" kern="1200" cap="none" dirty="0" err="1">
                <a:solidFill>
                  <a:schemeClr val="dk1"/>
                </a:solidFill>
                <a:effectLst/>
                <a:latin typeface="Arial"/>
                <a:ea typeface="Arial"/>
                <a:cs typeface="Arial"/>
                <a:sym typeface="Arial"/>
              </a:rPr>
              <a:t>conditional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regression-based</a:t>
            </a:r>
            <a:r>
              <a:rPr lang="it-IT" sz="1100" b="0" i="0" u="none" strike="noStrike" kern="1200" cap="none" dirty="0">
                <a:solidFill>
                  <a:schemeClr val="dk1"/>
                </a:solidFill>
                <a:effectLst/>
                <a:latin typeface="Arial"/>
                <a:ea typeface="Arial"/>
                <a:cs typeface="Arial"/>
                <a:sym typeface="Arial"/>
              </a:rPr>
              <a:t> meta-</a:t>
            </a:r>
            <a:r>
              <a:rPr lang="it-IT" sz="1100" b="0" i="0" u="none" strike="noStrike" kern="1200" cap="none" dirty="0" err="1">
                <a:solidFill>
                  <a:schemeClr val="dk1"/>
                </a:solidFill>
                <a:effectLst/>
                <a:latin typeface="Arial"/>
                <a:ea typeface="Arial"/>
                <a:cs typeface="Arial"/>
                <a:sym typeface="Arial"/>
              </a:rPr>
              <a:t>analytic</a:t>
            </a:r>
            <a:r>
              <a:rPr lang="it-IT" sz="1100" b="0" i="0" u="none" strike="noStrike" kern="1200" cap="none" dirty="0">
                <a:solidFill>
                  <a:schemeClr val="dk1"/>
                </a:solidFill>
                <a:effectLst/>
                <a:latin typeface="Arial"/>
                <a:ea typeface="Arial"/>
                <a:cs typeface="Arial"/>
                <a:sym typeface="Arial"/>
              </a:rPr>
              <a:t> model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aims</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correct</a:t>
            </a:r>
            <a:r>
              <a:rPr lang="it-IT" sz="1100" b="0" i="0" u="none" strike="noStrike" kern="1200" cap="none" dirty="0">
                <a:solidFill>
                  <a:schemeClr val="dk1"/>
                </a:solidFill>
                <a:effectLst/>
                <a:latin typeface="Arial"/>
                <a:ea typeface="Arial"/>
                <a:cs typeface="Arial"/>
                <a:sym typeface="Arial"/>
              </a:rPr>
              <a:t> for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endParaRPr lang="it-IT" sz="1100" b="0" i="0" u="none" strike="noStrike" kern="1200" cap="none" dirty="0">
              <a:solidFill>
                <a:schemeClr val="dk1"/>
              </a:solidFill>
              <a:effectLst/>
              <a:latin typeface="Arial"/>
              <a:ea typeface="Arial"/>
              <a:cs typeface="Arial"/>
              <a:sym typeface="Arial"/>
            </a:endParaRPr>
          </a:p>
          <a:p>
            <a:endParaRPr lang="it-IT" sz="1100" b="0" i="0" u="none" strike="noStrike" kern="1200" cap="none" dirty="0">
              <a:solidFill>
                <a:schemeClr val="dk1"/>
              </a:solidFill>
              <a:effectLst/>
              <a:latin typeface="Arial"/>
              <a:ea typeface="Arial"/>
              <a:cs typeface="Arial"/>
              <a:sym typeface="Arial"/>
            </a:endParaRPr>
          </a:p>
          <a:p>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considered</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to be </a:t>
            </a:r>
            <a:r>
              <a:rPr lang="it-IT" sz="1100" b="0" i="0" u="none" strike="noStrike" kern="1200" cap="none" dirty="0" err="1">
                <a:solidFill>
                  <a:schemeClr val="dk1"/>
                </a:solidFill>
                <a:effectLst/>
                <a:latin typeface="Arial"/>
                <a:ea typeface="Arial"/>
                <a:cs typeface="Arial"/>
                <a:sym typeface="Arial"/>
              </a:rPr>
              <a:t>present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only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if</a:t>
            </a:r>
            <a:r>
              <a:rPr lang="it-IT" sz="1100" b="0" i="0" u="none" strike="noStrike" kern="1200" cap="none" dirty="0">
                <a:solidFill>
                  <a:schemeClr val="dk1"/>
                </a:solidFill>
                <a:effectLst/>
                <a:latin typeface="Arial"/>
                <a:ea typeface="Arial"/>
                <a:cs typeface="Arial"/>
                <a:sym typeface="Arial"/>
              </a:rPr>
              <a:t> </a:t>
            </a:r>
            <a:r>
              <a:rPr lang="it-IT" sz="1100" b="0" i="1" u="none" strike="noStrike" kern="1200" cap="none" dirty="0" err="1">
                <a:solidFill>
                  <a:schemeClr val="dk1"/>
                </a:solidFill>
                <a:effectLst/>
                <a:latin typeface="Arial"/>
                <a:ea typeface="Arial"/>
                <a:cs typeface="Arial"/>
                <a:sym typeface="Arial"/>
              </a:rPr>
              <a:t>all</a:t>
            </a:r>
            <a:r>
              <a:rPr lang="it-IT" sz="1100" b="0" i="0" u="none" strike="noStrike" kern="1200" cap="none" dirty="0">
                <a:solidFill>
                  <a:schemeClr val="dk1"/>
                </a:solidFill>
                <a:effectLst/>
                <a:latin typeface="Arial"/>
                <a:ea typeface="Arial"/>
                <a:cs typeface="Arial"/>
                <a:sym typeface="Arial"/>
              </a:rPr>
              <a:t> of the meta-</a:t>
            </a:r>
            <a:r>
              <a:rPr lang="it-IT" sz="1100" b="0" i="0" u="none" strike="noStrike" kern="1200" cap="none" dirty="0" err="1">
                <a:solidFill>
                  <a:schemeClr val="dk1"/>
                </a:solidFill>
                <a:effectLst/>
                <a:latin typeface="Arial"/>
                <a:ea typeface="Arial"/>
                <a:cs typeface="Arial"/>
                <a:sym typeface="Arial"/>
              </a:rPr>
              <a:t>analytic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detected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one</a:t>
            </a:r>
            <a:r>
              <a:rPr lang="it-IT" sz="1100" b="0" i="0" u="none" strike="noStrike" kern="1200" cap="none" dirty="0">
                <a:solidFill>
                  <a:schemeClr val="dk1"/>
                </a:solidFill>
                <a:effectLst/>
                <a:latin typeface="Arial"/>
                <a:ea typeface="Arial"/>
                <a:cs typeface="Arial"/>
                <a:sym typeface="Arial"/>
              </a:rPr>
              <a:t>. Our </a:t>
            </a:r>
            <a:r>
              <a:rPr lang="it-IT" sz="1100" b="0" i="0" u="none" strike="noStrike" kern="1200" cap="none" dirty="0" err="1">
                <a:solidFill>
                  <a:schemeClr val="dk1"/>
                </a:solidFill>
                <a:effectLst/>
                <a:latin typeface="Arial"/>
                <a:ea typeface="Arial"/>
                <a:cs typeface="Arial"/>
                <a:sym typeface="Arial"/>
              </a:rPr>
              <a:t>approach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was</a:t>
            </a:r>
            <a:r>
              <a:rPr lang="it-IT" sz="1100" b="0" i="0" u="none" strike="noStrike" kern="1200" cap="none" dirty="0">
                <a:solidFill>
                  <a:schemeClr val="dk1"/>
                </a:solidFill>
                <a:effectLst/>
                <a:latin typeface="Arial"/>
                <a:ea typeface="Arial"/>
                <a:cs typeface="Arial"/>
                <a:sym typeface="Arial"/>
              </a:rPr>
              <a:t> conservative, </a:t>
            </a:r>
            <a:r>
              <a:rPr lang="it-IT" sz="1100" b="0" i="0" u="none" strike="noStrike" kern="1200" cap="none" dirty="0" err="1">
                <a:solidFill>
                  <a:schemeClr val="dk1"/>
                </a:solidFill>
                <a:effectLst/>
                <a:latin typeface="Arial"/>
                <a:ea typeface="Arial"/>
                <a:cs typeface="Arial"/>
                <a:sym typeface="Arial"/>
              </a:rPr>
              <a:t>but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provides</a:t>
            </a:r>
            <a:r>
              <a:rPr lang="it-IT" sz="1100" b="0" i="0" u="none" strike="noStrike" kern="1200" cap="none" dirty="0">
                <a:solidFill>
                  <a:schemeClr val="dk1"/>
                </a:solidFill>
                <a:effectLst/>
                <a:latin typeface="Arial"/>
                <a:ea typeface="Arial"/>
                <a:cs typeface="Arial"/>
                <a:sym typeface="Arial"/>
              </a:rPr>
              <a:t> a severe test of the </a:t>
            </a:r>
            <a:r>
              <a:rPr lang="it-IT" sz="1100" b="0" i="0" u="none" strike="noStrike" kern="1200" cap="none" dirty="0" err="1">
                <a:solidFill>
                  <a:schemeClr val="dk1"/>
                </a:solidFill>
                <a:effectLst/>
                <a:latin typeface="Arial"/>
                <a:ea typeface="Arial"/>
                <a:cs typeface="Arial"/>
                <a:sym typeface="Arial"/>
              </a:rPr>
              <a:t>theoretical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principles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tested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Crucially</a:t>
            </a:r>
            <a:r>
              <a:rPr lang="it-IT" sz="1100" b="0" i="0" u="none" strike="noStrike" kern="1200" cap="none" dirty="0">
                <a:solidFill>
                  <a:schemeClr val="dk1"/>
                </a:solidFill>
                <a:effectLst/>
                <a:latin typeface="Arial"/>
                <a:ea typeface="Arial"/>
                <a:cs typeface="Arial"/>
                <a:sym typeface="Arial"/>
              </a:rPr>
              <a:t>, our </a:t>
            </a:r>
            <a:r>
              <a:rPr lang="it-IT" sz="1100" b="0" i="0" u="none" strike="noStrike" kern="1200" cap="none" dirty="0" err="1">
                <a:solidFill>
                  <a:schemeClr val="dk1"/>
                </a:solidFill>
                <a:effectLst/>
                <a:latin typeface="Arial"/>
                <a:ea typeface="Arial"/>
                <a:cs typeface="Arial"/>
                <a:sym typeface="Arial"/>
              </a:rPr>
              <a:t>approach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provides</a:t>
            </a:r>
            <a:r>
              <a:rPr lang="it-IT" sz="1100" b="0" i="0" u="none" strike="noStrike" kern="1200" cap="none" dirty="0">
                <a:solidFill>
                  <a:schemeClr val="dk1"/>
                </a:solidFill>
                <a:effectLst/>
                <a:latin typeface="Arial"/>
                <a:ea typeface="Arial"/>
                <a:cs typeface="Arial"/>
                <a:sym typeface="Arial"/>
              </a:rPr>
              <a:t> a more </a:t>
            </a:r>
            <a:r>
              <a:rPr lang="it-IT" sz="1100" b="0" i="0" u="none" strike="noStrike" kern="1200" cap="none" dirty="0" err="1">
                <a:solidFill>
                  <a:schemeClr val="dk1"/>
                </a:solidFill>
                <a:effectLst/>
                <a:latin typeface="Arial"/>
                <a:ea typeface="Arial"/>
                <a:cs typeface="Arial"/>
                <a:sym typeface="Arial"/>
              </a:rPr>
              <a:t>realistic</a:t>
            </a:r>
            <a:r>
              <a:rPr lang="it-IT" sz="1100" b="0" i="0" u="none" strike="noStrike" kern="1200" cap="none" dirty="0">
                <a:solidFill>
                  <a:schemeClr val="dk1"/>
                </a:solidFill>
                <a:effectLst/>
                <a:latin typeface="Arial"/>
                <a:ea typeface="Arial"/>
                <a:cs typeface="Arial"/>
                <a:sym typeface="Arial"/>
              </a:rPr>
              <a:t> estimate of the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could</a:t>
            </a:r>
            <a:r>
              <a:rPr lang="it-IT" sz="1100" b="0" i="0" u="none" strike="noStrike" kern="1200" cap="none" dirty="0">
                <a:solidFill>
                  <a:schemeClr val="dk1"/>
                </a:solidFill>
                <a:effectLst/>
                <a:latin typeface="Arial"/>
                <a:ea typeface="Arial"/>
                <a:cs typeface="Arial"/>
                <a:sym typeface="Arial"/>
              </a:rPr>
              <a:t> be </a:t>
            </a:r>
            <a:r>
              <a:rPr lang="it-IT" sz="1100" b="0" i="0" u="none" strike="noStrike" kern="1200" cap="none" dirty="0" err="1">
                <a:solidFill>
                  <a:schemeClr val="dk1"/>
                </a:solidFill>
                <a:effectLst/>
                <a:latin typeface="Arial"/>
                <a:ea typeface="Arial"/>
                <a:cs typeface="Arial"/>
                <a:sym typeface="Arial"/>
              </a:rPr>
              <a:t>expected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close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replications</a:t>
            </a:r>
            <a:r>
              <a:rPr lang="it-IT" sz="1100" b="0" i="0" u="none" strike="noStrike" kern="1200" cap="none" dirty="0">
                <a:solidFill>
                  <a:schemeClr val="dk1"/>
                </a:solidFill>
                <a:effectLst/>
                <a:latin typeface="Arial"/>
                <a:ea typeface="Arial"/>
                <a:cs typeface="Arial"/>
                <a:sym typeface="Arial"/>
              </a:rPr>
              <a:t> of the </a:t>
            </a:r>
            <a:r>
              <a:rPr lang="it-IT" sz="1100" b="0" i="0" u="none" strike="noStrike" kern="1200" cap="none" dirty="0" err="1">
                <a:solidFill>
                  <a:schemeClr val="dk1"/>
                </a:solidFill>
                <a:effectLst/>
                <a:latin typeface="Arial"/>
                <a:ea typeface="Arial"/>
                <a:cs typeface="Arial"/>
                <a:sym typeface="Arial"/>
              </a:rPr>
              <a:t>studies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included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meta-analysis</a:t>
            </a:r>
            <a:endParaRPr lang="en-US" dirty="0"/>
          </a:p>
        </p:txBody>
      </p:sp>
    </p:spTree>
    <p:extLst>
      <p:ext uri="{BB962C8B-B14F-4D97-AF65-F5344CB8AC3E}">
        <p14:creationId xmlns:p14="http://schemas.microsoft.com/office/powerpoint/2010/main" val="368446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To frame our </a:t>
            </a:r>
            <a:r>
              <a:rPr lang="it-IT" sz="1100" b="0" i="0" u="none" strike="noStrike" kern="1200" cap="none" dirty="0" err="1">
                <a:solidFill>
                  <a:schemeClr val="dk1"/>
                </a:solidFill>
                <a:effectLst/>
                <a:latin typeface="Arial"/>
                <a:ea typeface="Arial"/>
                <a:cs typeface="Arial"/>
                <a:sym typeface="Arial"/>
              </a:rPr>
              <a:t>research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question</a:t>
            </a:r>
            <a:r>
              <a:rPr lang="it-IT" sz="1100" b="0" i="0" u="none" strike="noStrike" kern="1200" cap="none" dirty="0">
                <a:solidFill>
                  <a:schemeClr val="dk1"/>
                </a:solidFill>
                <a:effectLst/>
                <a:latin typeface="Arial"/>
                <a:ea typeface="Arial"/>
                <a:cs typeface="Arial"/>
                <a:sym typeface="Arial"/>
              </a:rPr>
              <a:t> in a </a:t>
            </a:r>
            <a:r>
              <a:rPr lang="it-IT" sz="1100" b="0" i="0" u="none" strike="noStrike" kern="1200" cap="none" dirty="0" err="1">
                <a:solidFill>
                  <a:schemeClr val="dk1"/>
                </a:solidFill>
                <a:effectLst/>
                <a:latin typeface="Arial"/>
                <a:ea typeface="Arial"/>
                <a:cs typeface="Arial"/>
                <a:sym typeface="Arial"/>
              </a:rPr>
              <a:t>structured</a:t>
            </a:r>
            <a:r>
              <a:rPr lang="it-IT" sz="1100" b="0" i="0" u="none" strike="noStrike" kern="1200" cap="none" dirty="0">
                <a:solidFill>
                  <a:schemeClr val="dk1"/>
                </a:solidFill>
                <a:effectLst/>
                <a:latin typeface="Arial"/>
                <a:ea typeface="Arial"/>
                <a:cs typeface="Arial"/>
                <a:sym typeface="Arial"/>
              </a:rPr>
              <a:t> way, we </a:t>
            </a:r>
            <a:r>
              <a:rPr lang="it-IT" sz="1100" b="0" i="0" u="none" strike="noStrike" kern="1200" cap="none" dirty="0" err="1">
                <a:solidFill>
                  <a:schemeClr val="dk1"/>
                </a:solidFill>
                <a:effectLst/>
                <a:latin typeface="Arial"/>
                <a:ea typeface="Arial"/>
                <a:cs typeface="Arial"/>
                <a:sym typeface="Arial"/>
              </a:rPr>
              <a:t>followed</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Participants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Comparator</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Outcome</a:t>
            </a:r>
            <a:r>
              <a:rPr lang="it-IT" sz="1100" b="0" i="0" u="none" strike="noStrike" kern="1200" cap="none" dirty="0">
                <a:solidFill>
                  <a:schemeClr val="dk1"/>
                </a:solidFill>
                <a:effectLst/>
                <a:latin typeface="Arial"/>
                <a:ea typeface="Arial"/>
                <a:cs typeface="Arial"/>
                <a:sym typeface="Arial"/>
              </a:rPr>
              <a:t> (PICO) Framework (</a:t>
            </a:r>
            <a:r>
              <a:rPr lang="it-IT" sz="1100" b="0" i="0" u="none" strike="noStrike" kern="1200" cap="none" dirty="0" err="1">
                <a:solidFill>
                  <a:schemeClr val="dk1"/>
                </a:solidFill>
                <a:effectLst/>
                <a:latin typeface="Arial"/>
                <a:ea typeface="Arial"/>
                <a:cs typeface="Arial"/>
                <a:sym typeface="Arial"/>
              </a:rPr>
              <a:t>Schardt</a:t>
            </a:r>
            <a:r>
              <a:rPr lang="it-IT" sz="1100" b="0" i="0" u="none" strike="noStrike" kern="1200" cap="none" dirty="0">
                <a:solidFill>
                  <a:schemeClr val="dk1"/>
                </a:solidFill>
                <a:effectLst/>
                <a:latin typeface="Arial"/>
                <a:ea typeface="Arial"/>
                <a:cs typeface="Arial"/>
                <a:sym typeface="Arial"/>
              </a:rPr>
              <a:t> et al., 2007). We </a:t>
            </a:r>
            <a:r>
              <a:rPr lang="it-IT" sz="1100" b="0" i="0" u="none" strike="noStrike" kern="1200" cap="none" dirty="0" err="1">
                <a:solidFill>
                  <a:schemeClr val="dk1"/>
                </a:solidFill>
                <a:effectLst/>
                <a:latin typeface="Arial"/>
                <a:ea typeface="Arial"/>
                <a:cs typeface="Arial"/>
                <a:sym typeface="Arial"/>
              </a:rPr>
              <a:t>chose</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only</a:t>
            </a:r>
            <a:r>
              <a:rPr lang="it-IT" sz="1100" b="0" i="0" u="none" strike="noStrike" kern="1200" cap="none" dirty="0">
                <a:solidFill>
                  <a:schemeClr val="dk1"/>
                </a:solidFill>
                <a:effectLst/>
                <a:latin typeface="Arial"/>
                <a:ea typeface="Arial"/>
                <a:cs typeface="Arial"/>
                <a:sym typeface="Arial"/>
              </a:rPr>
              <a:t> include </a:t>
            </a:r>
            <a:r>
              <a:rPr lang="it-IT" sz="1100" b="0" i="0" u="none" strike="noStrike" kern="1200" cap="none" dirty="0" err="1">
                <a:solidFill>
                  <a:schemeClr val="dk1"/>
                </a:solidFill>
                <a:effectLst/>
                <a:latin typeface="Arial"/>
                <a:ea typeface="Arial"/>
                <a:cs typeface="Arial"/>
                <a:sym typeface="Arial"/>
              </a:rPr>
              <a:t>studies</a:t>
            </a:r>
            <a:r>
              <a:rPr lang="it-IT" sz="1100" b="0" i="0" u="none" strike="noStrike" kern="1200" cap="none" dirty="0">
                <a:solidFill>
                  <a:schemeClr val="dk1"/>
                </a:solidFill>
                <a:effectLst/>
                <a:latin typeface="Arial"/>
                <a:ea typeface="Arial"/>
                <a:cs typeface="Arial"/>
                <a:sym typeface="Arial"/>
              </a:rPr>
              <a:t> on </a:t>
            </a:r>
            <a:r>
              <a:rPr lang="it-IT" sz="1100" b="0" i="0" u="none" strike="noStrike" kern="1200" cap="none" dirty="0" err="1">
                <a:solidFill>
                  <a:schemeClr val="dk1"/>
                </a:solidFill>
                <a:effectLst/>
                <a:latin typeface="Arial"/>
                <a:ea typeface="Arial"/>
                <a:cs typeface="Arial"/>
                <a:sym typeface="Arial"/>
              </a:rPr>
              <a:t>participants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are </a:t>
            </a:r>
            <a:r>
              <a:rPr lang="it-IT" sz="1100" b="0" i="0" u="none" strike="noStrike" kern="1200" cap="none" dirty="0" err="1">
                <a:solidFill>
                  <a:schemeClr val="dk1"/>
                </a:solidFill>
                <a:effectLst/>
                <a:latin typeface="Arial"/>
                <a:ea typeface="Arial"/>
                <a:cs typeface="Arial"/>
                <a:sym typeface="Arial"/>
              </a:rPr>
              <a:t>adults</a:t>
            </a:r>
            <a:r>
              <a:rPr lang="it-IT" sz="1100" b="0" i="0" u="none" strike="noStrike" kern="1200" cap="none" dirty="0">
                <a:solidFill>
                  <a:schemeClr val="dk1"/>
                </a:solidFill>
                <a:effectLst/>
                <a:latin typeface="Arial"/>
                <a:ea typeface="Arial"/>
                <a:cs typeface="Arial"/>
                <a:sym typeface="Arial"/>
              </a:rPr>
              <a:t>. We </a:t>
            </a:r>
            <a:r>
              <a:rPr lang="it-IT" sz="1100" b="0" i="0" u="none" strike="noStrike" kern="1200" cap="none" dirty="0" err="1">
                <a:solidFill>
                  <a:schemeClr val="dk1"/>
                </a:solidFill>
                <a:effectLst/>
                <a:latin typeface="Arial"/>
                <a:ea typeface="Arial"/>
                <a:cs typeface="Arial"/>
                <a:sym typeface="Arial"/>
              </a:rPr>
              <a:t>only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included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two</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interventions</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and biofeedback </a:t>
            </a:r>
            <a:r>
              <a:rPr lang="it-IT" sz="1100" b="0" i="0" u="none" strike="noStrike" kern="1200" cap="none" dirty="0" err="1">
                <a:solidFill>
                  <a:schemeClr val="dk1"/>
                </a:solidFill>
                <a:effectLst/>
                <a:latin typeface="Arial"/>
                <a:ea typeface="Arial"/>
                <a:cs typeface="Arial"/>
                <a:sym typeface="Arial"/>
              </a:rPr>
              <a:t>based</a:t>
            </a:r>
            <a:r>
              <a:rPr lang="it-IT" sz="1100" b="0" i="0" u="none" strike="noStrike" kern="1200" cap="none" dirty="0">
                <a:solidFill>
                  <a:schemeClr val="dk1"/>
                </a:solidFill>
                <a:effectLst/>
                <a:latin typeface="Arial"/>
                <a:ea typeface="Arial"/>
                <a:cs typeface="Arial"/>
                <a:sym typeface="Arial"/>
              </a:rPr>
              <a:t> on </a:t>
            </a:r>
            <a:r>
              <a:rPr lang="it-IT" sz="1100" b="0" i="0" u="none" strike="noStrike" kern="1200" cap="none" dirty="0" err="1">
                <a:solidFill>
                  <a:schemeClr val="dk1"/>
                </a:solidFill>
                <a:effectLst/>
                <a:latin typeface="Arial"/>
                <a:ea typeface="Arial"/>
                <a:cs typeface="Arial"/>
                <a:sym typeface="Arial"/>
              </a:rPr>
              <a:t>Heart</a:t>
            </a:r>
            <a:r>
              <a:rPr lang="it-IT" sz="1100" b="0" i="0" u="none" strike="noStrike" kern="1200" cap="none" dirty="0">
                <a:solidFill>
                  <a:schemeClr val="dk1"/>
                </a:solidFill>
                <a:effectLst/>
                <a:latin typeface="Arial"/>
                <a:ea typeface="Arial"/>
                <a:cs typeface="Arial"/>
                <a:sym typeface="Arial"/>
              </a:rPr>
              <a:t>-Rate </a:t>
            </a:r>
            <a:r>
              <a:rPr lang="it-IT" sz="1100" b="0" i="0" u="none" strike="noStrike" kern="1200" cap="none" dirty="0" err="1">
                <a:solidFill>
                  <a:schemeClr val="dk1"/>
                </a:solidFill>
                <a:effectLst/>
                <a:latin typeface="Arial"/>
                <a:ea typeface="Arial"/>
                <a:cs typeface="Arial"/>
                <a:sym typeface="Arial"/>
              </a:rPr>
              <a:t>Variability</a:t>
            </a:r>
            <a:r>
              <a:rPr lang="it-IT" sz="1100" b="0" i="0" u="none" strike="noStrike" kern="1200" cap="none" dirty="0">
                <a:solidFill>
                  <a:schemeClr val="dk1"/>
                </a:solidFill>
                <a:effectLst/>
                <a:latin typeface="Arial"/>
                <a:ea typeface="Arial"/>
                <a:cs typeface="Arial"/>
                <a:sym typeface="Arial"/>
              </a:rPr>
              <a:t>). For </a:t>
            </a:r>
            <a:r>
              <a:rPr lang="it-IT" sz="1100" b="0" i="0" u="none" strike="noStrike" kern="1200" cap="none" dirty="0" err="1">
                <a:solidFill>
                  <a:schemeClr val="dk1"/>
                </a:solidFill>
                <a:effectLst/>
                <a:latin typeface="Arial"/>
                <a:ea typeface="Arial"/>
                <a:cs typeface="Arial"/>
                <a:sym typeface="Arial"/>
              </a:rPr>
              <a:t>designs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comparing</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groups</a:t>
            </a:r>
            <a:r>
              <a:rPr lang="it-IT" sz="1100" b="0" i="0" u="none" strike="noStrike" kern="1200" cap="none" dirty="0">
                <a:solidFill>
                  <a:schemeClr val="dk1"/>
                </a:solidFill>
                <a:effectLst/>
                <a:latin typeface="Arial"/>
                <a:ea typeface="Arial"/>
                <a:cs typeface="Arial"/>
                <a:sym typeface="Arial"/>
              </a:rPr>
              <a:t>, we </a:t>
            </a:r>
            <a:r>
              <a:rPr lang="it-IT" sz="1100" b="0" i="0" u="none" strike="noStrike" kern="1200" cap="none" dirty="0" err="1">
                <a:solidFill>
                  <a:schemeClr val="dk1"/>
                </a:solidFill>
                <a:effectLst/>
                <a:latin typeface="Arial"/>
                <a:ea typeface="Arial"/>
                <a:cs typeface="Arial"/>
                <a:sym typeface="Arial"/>
              </a:rPr>
              <a:t>included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based</a:t>
            </a:r>
            <a:r>
              <a:rPr lang="it-IT" sz="1100" b="0" i="0" u="none" strike="noStrike" kern="1200" cap="none" dirty="0">
                <a:solidFill>
                  <a:schemeClr val="dk1"/>
                </a:solidFill>
                <a:effectLst/>
                <a:latin typeface="Arial"/>
                <a:ea typeface="Arial"/>
                <a:cs typeface="Arial"/>
                <a:sym typeface="Arial"/>
              </a:rPr>
              <a:t> on a </a:t>
            </a:r>
            <a:r>
              <a:rPr lang="it-IT" sz="1100" b="0" i="0" u="none" strike="noStrike" kern="1200" cap="none" dirty="0" err="1">
                <a:solidFill>
                  <a:schemeClr val="dk1"/>
                </a:solidFill>
                <a:effectLst/>
                <a:latin typeface="Arial"/>
                <a:ea typeface="Arial"/>
                <a:cs typeface="Arial"/>
                <a:sym typeface="Arial"/>
              </a:rPr>
              <a:t>comparison</a:t>
            </a:r>
            <a:r>
              <a:rPr lang="it-IT" sz="1100" b="0" i="0" u="none" strike="noStrike" kern="1200" cap="none" dirty="0">
                <a:solidFill>
                  <a:schemeClr val="dk1"/>
                </a:solidFill>
                <a:effectLst/>
                <a:latin typeface="Arial"/>
                <a:ea typeface="Arial"/>
                <a:cs typeface="Arial"/>
                <a:sym typeface="Arial"/>
              </a:rPr>
              <a:t> to an </a:t>
            </a:r>
            <a:r>
              <a:rPr lang="it-IT" sz="1100" b="0" i="0" u="none" strike="noStrike" kern="1200" cap="none" dirty="0" err="1">
                <a:solidFill>
                  <a:schemeClr val="dk1"/>
                </a:solidFill>
                <a:effectLst/>
                <a:latin typeface="Arial"/>
                <a:ea typeface="Arial"/>
                <a:cs typeface="Arial"/>
                <a:sym typeface="Arial"/>
              </a:rPr>
              <a:t>active</a:t>
            </a:r>
            <a:r>
              <a:rPr lang="it-IT" sz="1100" b="0" i="0" u="none" strike="noStrike" kern="1200" cap="none" dirty="0">
                <a:solidFill>
                  <a:schemeClr val="dk1"/>
                </a:solidFill>
                <a:effectLst/>
                <a:latin typeface="Arial"/>
                <a:ea typeface="Arial"/>
                <a:cs typeface="Arial"/>
                <a:sym typeface="Arial"/>
              </a:rPr>
              <a:t> control </a:t>
            </a:r>
            <a:r>
              <a:rPr lang="it-IT" sz="1100" b="0" i="0" u="none" strike="noStrike" kern="1200" cap="none" dirty="0" err="1">
                <a:solidFill>
                  <a:schemeClr val="dk1"/>
                </a:solidFill>
                <a:effectLst/>
                <a:latin typeface="Arial"/>
                <a:ea typeface="Arial"/>
                <a:cs typeface="Arial"/>
                <a:sym typeface="Arial"/>
              </a:rPr>
              <a:t>condition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meaning</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participants</a:t>
            </a:r>
            <a:r>
              <a:rPr lang="it-IT" sz="1100" b="0" i="0" u="none" strike="noStrike" kern="1200" cap="none" dirty="0">
                <a:solidFill>
                  <a:schemeClr val="dk1"/>
                </a:solidFill>
                <a:effectLst/>
                <a:latin typeface="Arial"/>
                <a:ea typeface="Arial"/>
                <a:cs typeface="Arial"/>
                <a:sym typeface="Arial"/>
              </a:rPr>
              <a:t> are </a:t>
            </a:r>
            <a:r>
              <a:rPr lang="it-IT" sz="1100" b="0" i="0" u="none" strike="noStrike" kern="1200" cap="none" dirty="0" err="1">
                <a:solidFill>
                  <a:schemeClr val="dk1"/>
                </a:solidFill>
                <a:effectLst/>
                <a:latin typeface="Arial"/>
                <a:ea typeface="Arial"/>
                <a:cs typeface="Arial"/>
                <a:sym typeface="Arial"/>
              </a:rPr>
              <a:t>subjected</a:t>
            </a:r>
            <a:r>
              <a:rPr lang="it-IT" sz="1100" b="0" i="0" u="none" strike="noStrike" kern="1200" cap="none" dirty="0">
                <a:solidFill>
                  <a:schemeClr val="dk1"/>
                </a:solidFill>
                <a:effectLst/>
                <a:latin typeface="Arial"/>
                <a:ea typeface="Arial"/>
                <a:cs typeface="Arial"/>
                <a:sym typeface="Arial"/>
              </a:rPr>
              <a:t> to an alternative treatment for stress </a:t>
            </a:r>
            <a:r>
              <a:rPr lang="it-IT" sz="1100" b="0" i="0" u="none" strike="noStrike" kern="1200" cap="none" dirty="0" err="1">
                <a:solidFill>
                  <a:schemeClr val="dk1"/>
                </a:solidFill>
                <a:effectLst/>
                <a:latin typeface="Arial"/>
                <a:ea typeface="Arial"/>
                <a:cs typeface="Arial"/>
                <a:sym typeface="Arial"/>
              </a:rPr>
              <a:t>reduction</a:t>
            </a:r>
            <a:r>
              <a:rPr lang="it-IT" sz="1100" b="0" i="0" u="none" strike="noStrike" kern="1200" cap="none" dirty="0">
                <a:solidFill>
                  <a:schemeClr val="dk1"/>
                </a:solidFill>
                <a:effectLst/>
                <a:latin typeface="Arial"/>
                <a:ea typeface="Arial"/>
                <a:cs typeface="Arial"/>
                <a:sym typeface="Arial"/>
              </a:rPr>
              <a:t> or to a passive control </a:t>
            </a:r>
            <a:r>
              <a:rPr lang="it-IT" sz="1100" b="0" i="0" u="none" strike="noStrike" kern="1200" cap="none" dirty="0" err="1">
                <a:solidFill>
                  <a:schemeClr val="dk1"/>
                </a:solidFill>
                <a:effectLst/>
                <a:latin typeface="Arial"/>
                <a:ea typeface="Arial"/>
                <a:cs typeface="Arial"/>
                <a:sym typeface="Arial"/>
              </a:rPr>
              <a:t>condition</a:t>
            </a:r>
            <a:r>
              <a:rPr lang="it-IT" sz="1100" b="0" i="0" u="none" strike="noStrike" kern="1200" cap="none" dirty="0">
                <a:solidFill>
                  <a:schemeClr val="dk1"/>
                </a:solidFill>
                <a:effectLst/>
                <a:latin typeface="Arial"/>
                <a:ea typeface="Arial"/>
                <a:cs typeface="Arial"/>
                <a:sym typeface="Arial"/>
              </a:rPr>
              <a:t>, for </a:t>
            </a:r>
            <a:r>
              <a:rPr lang="it-IT" sz="1100" b="0" i="0" u="none" strike="noStrike" kern="1200" cap="none" dirty="0" err="1">
                <a:solidFill>
                  <a:schemeClr val="dk1"/>
                </a:solidFill>
                <a:effectLst/>
                <a:latin typeface="Arial"/>
                <a:ea typeface="Arial"/>
                <a:cs typeface="Arial"/>
                <a:sym typeface="Arial"/>
              </a:rPr>
              <a:t>instance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wait</a:t>
            </a:r>
            <a:r>
              <a:rPr lang="it-IT" sz="1100" b="0" i="0" u="none" strike="noStrike" kern="1200" cap="none" dirty="0">
                <a:solidFill>
                  <a:schemeClr val="dk1"/>
                </a:solidFill>
                <a:effectLst/>
                <a:latin typeface="Arial"/>
                <a:ea typeface="Arial"/>
                <a:cs typeface="Arial"/>
                <a:sym typeface="Arial"/>
              </a:rPr>
              <a:t> list. The </a:t>
            </a:r>
            <a:r>
              <a:rPr lang="it-IT" sz="1100" b="0" i="0" u="none" strike="noStrike" kern="1200" cap="none" dirty="0" err="1">
                <a:solidFill>
                  <a:schemeClr val="dk1"/>
                </a:solidFill>
                <a:effectLst/>
                <a:latin typeface="Arial"/>
                <a:ea typeface="Arial"/>
                <a:cs typeface="Arial"/>
                <a:sym typeface="Arial"/>
              </a:rPr>
              <a:t>main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outcome</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meta-analysis </a:t>
            </a:r>
            <a:r>
              <a:rPr lang="it-IT" sz="1100" b="0" i="0" u="none" strike="noStrike" kern="1200" cap="none" dirty="0" err="1">
                <a:solidFill>
                  <a:schemeClr val="dk1"/>
                </a:solidFill>
                <a:effectLst/>
                <a:latin typeface="Arial"/>
                <a:ea typeface="Arial"/>
                <a:cs typeface="Arial"/>
                <a:sym typeface="Arial"/>
              </a:rPr>
              <a:t>was</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level</a:t>
            </a:r>
            <a:r>
              <a:rPr lang="it-IT" sz="1100" b="0" i="0" u="none" strike="noStrike" kern="1200" cap="none" dirty="0">
                <a:solidFill>
                  <a:schemeClr val="dk1"/>
                </a:solidFill>
                <a:effectLst/>
                <a:latin typeface="Arial"/>
                <a:ea typeface="Arial"/>
                <a:cs typeface="Arial"/>
                <a:sym typeface="Arial"/>
              </a:rPr>
              <a:t> of stress </a:t>
            </a:r>
            <a:r>
              <a:rPr lang="it-IT" sz="1100" b="0" i="0" u="none" strike="noStrike" kern="1200" cap="none" dirty="0" err="1">
                <a:solidFill>
                  <a:schemeClr val="dk1"/>
                </a:solidFill>
                <a:effectLst/>
                <a:latin typeface="Arial"/>
                <a:ea typeface="Arial"/>
                <a:cs typeface="Arial"/>
                <a:sym typeface="Arial"/>
              </a:rPr>
              <a:t>after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divided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into</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three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components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affect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cognition</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physiology</a:t>
            </a:r>
            <a:r>
              <a:rPr lang="it-IT" sz="1100" b="0" i="0" u="none" strike="noStrike" kern="1200" cap="none" dirty="0">
                <a:solidFill>
                  <a:schemeClr val="dk1"/>
                </a:solidFill>
                <a:effectLst/>
                <a:latin typeface="Arial"/>
                <a:ea typeface="Arial"/>
                <a:cs typeface="Arial"/>
                <a:sym typeface="Arial"/>
              </a:rPr>
              <a:t>) and the </a:t>
            </a:r>
            <a:r>
              <a:rPr lang="it-IT" sz="1100" b="0" i="0" u="none" strike="noStrike" kern="1200" cap="none" dirty="0" err="1">
                <a:solidFill>
                  <a:schemeClr val="dk1"/>
                </a:solidFill>
                <a:effectLst/>
                <a:latin typeface="Arial"/>
                <a:ea typeface="Arial"/>
                <a:cs typeface="Arial"/>
                <a:sym typeface="Arial"/>
              </a:rPr>
              <a:t>affective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consequences</a:t>
            </a:r>
            <a:r>
              <a:rPr lang="it-IT" sz="1100" b="0" i="0" u="none" strike="noStrike" kern="1200" cap="none" dirty="0">
                <a:solidFill>
                  <a:schemeClr val="dk1"/>
                </a:solidFill>
                <a:effectLst/>
                <a:latin typeface="Arial"/>
                <a:ea typeface="Arial"/>
                <a:cs typeface="Arial"/>
                <a:sym typeface="Arial"/>
              </a:rPr>
              <a:t>.</a:t>
            </a:r>
            <a:endParaRPr lang="it-IT" dirty="0"/>
          </a:p>
        </p:txBody>
      </p:sp>
    </p:spTree>
    <p:extLst>
      <p:ext uri="{BB962C8B-B14F-4D97-AF65-F5344CB8AC3E}">
        <p14:creationId xmlns:p14="http://schemas.microsoft.com/office/powerpoint/2010/main" val="810260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69850" marR="0" lvl="0" indent="0" algn="l" defTabSz="914400" rtl="0" eaLnBrk="1" fontAlgn="auto" latinLnBrk="0" hangingPunct="1">
              <a:lnSpc>
                <a:spcPct val="100000"/>
              </a:lnSpc>
              <a:spcBef>
                <a:spcPts val="0"/>
              </a:spcBef>
              <a:spcAft>
                <a:spcPts val="0"/>
              </a:spcAft>
              <a:buClr>
                <a:schemeClr val="dk1"/>
              </a:buClr>
              <a:buSzPct val="100000"/>
              <a:buFont typeface="Arial"/>
              <a:buChar char="●"/>
              <a:tabLst/>
              <a:defRPr/>
            </a:pPr>
            <a:r>
              <a:rPr lang="it-IT" sz="1100" b="1" i="0" u="none" strike="noStrike" kern="1200" cap="none" dirty="0">
                <a:solidFill>
                  <a:schemeClr val="dk1"/>
                </a:solidFill>
                <a:effectLst/>
                <a:latin typeface="Arial"/>
                <a:ea typeface="Arial"/>
                <a:cs typeface="Arial"/>
                <a:sym typeface="Arial"/>
              </a:rPr>
              <a:t>we first </a:t>
            </a:r>
            <a:r>
              <a:rPr lang="it-IT" sz="1100" b="1" i="0" u="none" strike="noStrike" kern="1200" cap="none" dirty="0" err="1">
                <a:solidFill>
                  <a:schemeClr val="dk1"/>
                </a:solidFill>
                <a:effectLst/>
                <a:latin typeface="Arial"/>
                <a:ea typeface="Arial"/>
                <a:cs typeface="Arial"/>
                <a:sym typeface="Arial"/>
              </a:rPr>
              <a:t>did</a:t>
            </a:r>
            <a:r>
              <a:rPr lang="it-IT" sz="1100" b="1" i="0" u="none" strike="noStrike" kern="1200" cap="none" dirty="0">
                <a:solidFill>
                  <a:schemeClr val="dk1"/>
                </a:solidFill>
                <a:effectLst/>
                <a:latin typeface="Arial"/>
                <a:ea typeface="Arial"/>
                <a:cs typeface="Arial"/>
                <a:sym typeface="Arial"/>
              </a:rPr>
              <a:t> an </a:t>
            </a:r>
            <a:r>
              <a:rPr lang="it-IT" sz="1100" b="1" i="0" u="none" strike="noStrike" kern="1200" cap="none" dirty="0" err="1">
                <a:solidFill>
                  <a:schemeClr val="dk1"/>
                </a:solidFill>
                <a:effectLst/>
                <a:latin typeface="Arial"/>
                <a:ea typeface="Arial"/>
                <a:cs typeface="Arial"/>
                <a:sym typeface="Arial"/>
              </a:rPr>
              <a:t>initial</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search</a:t>
            </a:r>
            <a:r>
              <a:rPr lang="it-IT" sz="1100" b="1" i="0" u="none" strike="noStrike" kern="1200" cap="none" dirty="0">
                <a:solidFill>
                  <a:schemeClr val="dk1"/>
                </a:solidFill>
                <a:effectLst/>
                <a:latin typeface="Arial"/>
                <a:ea typeface="Arial"/>
                <a:cs typeface="Arial"/>
                <a:sym typeface="Arial"/>
              </a:rPr>
              <a:t> for </a:t>
            </a:r>
            <a:r>
              <a:rPr lang="it-IT" sz="1100" b="1" i="0" u="none" strike="noStrike" kern="1200" cap="none" dirty="0" err="1">
                <a:solidFill>
                  <a:schemeClr val="dk1"/>
                </a:solidFill>
                <a:effectLst/>
                <a:latin typeface="Arial"/>
                <a:ea typeface="Arial"/>
                <a:cs typeface="Arial"/>
                <a:sym typeface="Arial"/>
              </a:rPr>
              <a:t>either</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strategy</a:t>
            </a:r>
            <a:r>
              <a:rPr lang="it-IT" sz="1100" b="1" i="0" u="none" strike="noStrike" kern="1200" cap="none" dirty="0">
                <a:solidFill>
                  <a:schemeClr val="dk1"/>
                </a:solidFill>
                <a:effectLst/>
                <a:latin typeface="Arial"/>
                <a:ea typeface="Arial"/>
                <a:cs typeface="Arial"/>
                <a:sym typeface="Arial"/>
              </a:rPr>
              <a:t> to </a:t>
            </a:r>
            <a:r>
              <a:rPr lang="it-IT" sz="1100" b="1" i="0" u="none" strike="noStrike" kern="1200" cap="none" dirty="0" err="1">
                <a:solidFill>
                  <a:schemeClr val="dk1"/>
                </a:solidFill>
                <a:effectLst/>
                <a:latin typeface="Arial"/>
                <a:ea typeface="Arial"/>
                <a:cs typeface="Arial"/>
                <a:sym typeface="Arial"/>
              </a:rPr>
              <a:t>assess</a:t>
            </a:r>
            <a:r>
              <a:rPr lang="it-IT" sz="1100" b="1" i="0" u="none" strike="noStrike" kern="1200" cap="none" dirty="0">
                <a:solidFill>
                  <a:schemeClr val="dk1"/>
                </a:solidFill>
                <a:effectLst/>
                <a:latin typeface="Arial"/>
                <a:ea typeface="Arial"/>
                <a:cs typeface="Arial"/>
                <a:sym typeface="Arial"/>
              </a:rPr>
              <a:t> the </a:t>
            </a:r>
            <a:r>
              <a:rPr lang="it-IT" sz="1100" b="1" i="0" u="none" strike="noStrike" kern="1200" cap="none" dirty="0" err="1">
                <a:solidFill>
                  <a:schemeClr val="dk1"/>
                </a:solidFill>
                <a:effectLst/>
                <a:latin typeface="Arial"/>
                <a:ea typeface="Arial"/>
                <a:cs typeface="Arial"/>
                <a:sym typeface="Arial"/>
              </a:rPr>
              <a:t>search</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terms</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then</a:t>
            </a:r>
            <a:r>
              <a:rPr lang="it-IT" sz="1100" b="1" i="0" u="none" strike="noStrike" kern="1200" cap="none" dirty="0">
                <a:solidFill>
                  <a:schemeClr val="dk1"/>
                </a:solidFill>
                <a:effectLst/>
                <a:latin typeface="Arial"/>
                <a:ea typeface="Arial"/>
                <a:cs typeface="Arial"/>
                <a:sym typeface="Arial"/>
              </a:rPr>
              <a:t> we </a:t>
            </a:r>
            <a:r>
              <a:rPr lang="it-IT" sz="1100" b="1" i="0" u="none" strike="noStrike" kern="1200" cap="none" dirty="0" err="1">
                <a:solidFill>
                  <a:schemeClr val="dk1"/>
                </a:solidFill>
                <a:effectLst/>
                <a:latin typeface="Arial"/>
                <a:ea typeface="Arial"/>
                <a:cs typeface="Arial"/>
                <a:sym typeface="Arial"/>
              </a:rPr>
              <a:t>adjusted</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according</a:t>
            </a:r>
            <a:r>
              <a:rPr lang="it-IT" sz="1100" b="1" i="0" u="none" strike="noStrike" kern="1200" cap="none" dirty="0">
                <a:solidFill>
                  <a:schemeClr val="dk1"/>
                </a:solidFill>
                <a:effectLst/>
                <a:latin typeface="Arial"/>
                <a:ea typeface="Arial"/>
                <a:cs typeface="Arial"/>
                <a:sym typeface="Arial"/>
              </a:rPr>
              <a:t> to the </a:t>
            </a:r>
            <a:r>
              <a:rPr lang="it-IT" sz="1100" b="1" i="0" u="none" strike="noStrike" kern="1200" cap="none" dirty="0" err="1">
                <a:solidFill>
                  <a:schemeClr val="dk1"/>
                </a:solidFill>
                <a:effectLst/>
                <a:latin typeface="Arial"/>
                <a:ea typeface="Arial"/>
                <a:cs typeface="Arial"/>
                <a:sym typeface="Arial"/>
              </a:rPr>
              <a:t>parameters</a:t>
            </a:r>
            <a:r>
              <a:rPr lang="it-IT" sz="1100" b="1" i="0" u="none" strike="noStrike" kern="1200" cap="none" dirty="0">
                <a:solidFill>
                  <a:schemeClr val="dk1"/>
                </a:solidFill>
                <a:effectLst/>
                <a:latin typeface="Arial"/>
                <a:ea typeface="Arial"/>
                <a:cs typeface="Arial"/>
                <a:sym typeface="Arial"/>
              </a:rPr>
              <a:t> of the </a:t>
            </a:r>
            <a:r>
              <a:rPr lang="it-IT" sz="1100" b="1" i="0" u="none" strike="noStrike" kern="1200" cap="none" dirty="0" err="1">
                <a:solidFill>
                  <a:schemeClr val="dk1"/>
                </a:solidFill>
                <a:effectLst/>
                <a:latin typeface="Arial"/>
                <a:ea typeface="Arial"/>
                <a:cs typeface="Arial"/>
                <a:sym typeface="Arial"/>
              </a:rPr>
              <a:t>databases</a:t>
            </a:r>
            <a:r>
              <a:rPr lang="it-IT" sz="1100" b="1" i="0" u="none" strike="noStrike" kern="1200" cap="none" dirty="0">
                <a:solidFill>
                  <a:schemeClr val="dk1"/>
                </a:solidFill>
                <a:effectLst/>
                <a:latin typeface="Arial"/>
                <a:ea typeface="Arial"/>
                <a:cs typeface="Arial"/>
                <a:sym typeface="Arial"/>
              </a:rPr>
              <a:t>. Beyond </a:t>
            </a:r>
            <a:r>
              <a:rPr lang="it-IT" sz="1100" b="1" i="0" u="none" strike="noStrike" kern="1200" cap="none" dirty="0" err="1">
                <a:solidFill>
                  <a:schemeClr val="dk1"/>
                </a:solidFill>
                <a:effectLst/>
                <a:latin typeface="Arial"/>
                <a:ea typeface="Arial"/>
                <a:cs typeface="Arial"/>
                <a:sym typeface="Arial"/>
              </a:rPr>
              <a:t>searching</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databases</a:t>
            </a:r>
            <a:r>
              <a:rPr lang="it-IT" sz="1100" b="1" i="0" u="none" strike="noStrike" kern="1200" cap="none" dirty="0">
                <a:solidFill>
                  <a:schemeClr val="dk1"/>
                </a:solidFill>
                <a:effectLst/>
                <a:latin typeface="Arial"/>
                <a:ea typeface="Arial"/>
                <a:cs typeface="Arial"/>
                <a:sym typeface="Arial"/>
              </a:rPr>
              <a:t>, we </a:t>
            </a:r>
            <a:r>
              <a:rPr lang="it-IT" sz="1100" b="1" i="0" u="none" strike="noStrike" kern="1200" cap="none" dirty="0" err="1">
                <a:solidFill>
                  <a:schemeClr val="dk1"/>
                </a:solidFill>
                <a:effectLst/>
                <a:latin typeface="Arial"/>
                <a:ea typeface="Arial"/>
                <a:cs typeface="Arial"/>
                <a:sym typeface="Arial"/>
              </a:rPr>
              <a:t>also</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contacted</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listservs</a:t>
            </a:r>
            <a:r>
              <a:rPr lang="it-IT" sz="1100" b="1" i="0" u="none" strike="noStrike" kern="1200" cap="none" dirty="0">
                <a:solidFill>
                  <a:schemeClr val="dk1"/>
                </a:solidFill>
                <a:effectLst/>
                <a:latin typeface="Arial"/>
                <a:ea typeface="Arial"/>
                <a:cs typeface="Arial"/>
                <a:sym typeface="Arial"/>
              </a:rPr>
              <a:t> and </a:t>
            </a:r>
            <a:r>
              <a:rPr lang="it-IT" sz="1100" b="1" i="0" u="none" strike="noStrike" kern="1200" cap="none" dirty="0" err="1">
                <a:solidFill>
                  <a:schemeClr val="dk1"/>
                </a:solidFill>
                <a:effectLst/>
                <a:latin typeface="Arial"/>
                <a:ea typeface="Arial"/>
                <a:cs typeface="Arial"/>
                <a:sym typeface="Arial"/>
              </a:rPr>
              <a:t>contacted</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authors</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that</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published</a:t>
            </a:r>
            <a:r>
              <a:rPr lang="it-IT" sz="1100" b="1" i="0" u="none" strike="noStrike" kern="1200" cap="none" dirty="0">
                <a:solidFill>
                  <a:schemeClr val="dk1"/>
                </a:solidFill>
                <a:effectLst/>
                <a:latin typeface="Arial"/>
                <a:ea typeface="Arial"/>
                <a:cs typeface="Arial"/>
                <a:sym typeface="Arial"/>
              </a:rPr>
              <a:t> on the </a:t>
            </a:r>
            <a:r>
              <a:rPr lang="it-IT" sz="1100" b="1" i="0" u="none" strike="noStrike" kern="1200" cap="none" dirty="0" err="1">
                <a:solidFill>
                  <a:schemeClr val="dk1"/>
                </a:solidFill>
                <a:effectLst/>
                <a:latin typeface="Arial"/>
                <a:ea typeface="Arial"/>
                <a:cs typeface="Arial"/>
                <a:sym typeface="Arial"/>
              </a:rPr>
              <a:t>topic</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before</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You</a:t>
            </a:r>
            <a:r>
              <a:rPr lang="it-IT" sz="1100" b="1" i="0" u="none" strike="noStrike" kern="1200" cap="none" dirty="0">
                <a:solidFill>
                  <a:schemeClr val="dk1"/>
                </a:solidFill>
                <a:effectLst/>
                <a:latin typeface="Arial"/>
                <a:ea typeface="Arial"/>
                <a:cs typeface="Arial"/>
                <a:sym typeface="Arial"/>
              </a:rPr>
              <a:t> can </a:t>
            </a:r>
            <a:r>
              <a:rPr lang="it-IT" sz="1100" b="1" i="0" u="none" strike="noStrike" kern="1200" cap="none" dirty="0" err="1">
                <a:solidFill>
                  <a:schemeClr val="dk1"/>
                </a:solidFill>
                <a:effectLst/>
                <a:latin typeface="Arial"/>
                <a:ea typeface="Arial"/>
                <a:cs typeface="Arial"/>
                <a:sym typeface="Arial"/>
              </a:rPr>
              <a:t>find</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my</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search</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strategy</a:t>
            </a:r>
            <a:r>
              <a:rPr lang="it-IT" sz="1100" b="1" i="0" u="none" strike="noStrike" kern="1200" cap="none" dirty="0">
                <a:solidFill>
                  <a:schemeClr val="dk1"/>
                </a:solidFill>
                <a:effectLst/>
                <a:latin typeface="Arial"/>
                <a:ea typeface="Arial"/>
                <a:cs typeface="Arial"/>
                <a:sym typeface="Arial"/>
              </a:rPr>
              <a:t> in the </a:t>
            </a:r>
            <a:r>
              <a:rPr lang="it-IT" sz="1100" b="1" i="0" u="none" strike="noStrike" kern="1200" cap="none" dirty="0" err="1">
                <a:solidFill>
                  <a:schemeClr val="dk1"/>
                </a:solidFill>
                <a:effectLst/>
                <a:latin typeface="Arial"/>
                <a:ea typeface="Arial"/>
                <a:cs typeface="Arial"/>
                <a:sym typeface="Arial"/>
              </a:rPr>
              <a:t>bit.ly</a:t>
            </a:r>
            <a:r>
              <a:rPr lang="it-IT" sz="1100" b="1" i="0" u="none" strike="noStrike" kern="1200" cap="none" dirty="0">
                <a:solidFill>
                  <a:schemeClr val="dk1"/>
                </a:solidFill>
                <a:effectLst/>
                <a:latin typeface="Arial"/>
                <a:ea typeface="Arial"/>
                <a:cs typeface="Arial"/>
                <a:sym typeface="Arial"/>
              </a:rPr>
              <a:t> link </a:t>
            </a:r>
            <a:r>
              <a:rPr lang="it-IT" sz="1100" b="1" i="0" u="none" strike="noStrike" kern="1200" cap="none" dirty="0" err="1">
                <a:solidFill>
                  <a:schemeClr val="dk1"/>
                </a:solidFill>
                <a:effectLst/>
                <a:latin typeface="Arial"/>
                <a:ea typeface="Arial"/>
                <a:cs typeface="Arial"/>
                <a:sym typeface="Arial"/>
              </a:rPr>
              <a:t>that</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you</a:t>
            </a:r>
            <a:r>
              <a:rPr lang="it-IT" sz="1100" b="1" i="0" u="none" strike="noStrike" kern="1200" cap="none" dirty="0">
                <a:solidFill>
                  <a:schemeClr val="dk1"/>
                </a:solidFill>
                <a:effectLst/>
                <a:latin typeface="Arial"/>
                <a:ea typeface="Arial"/>
                <a:cs typeface="Arial"/>
                <a:sym typeface="Arial"/>
              </a:rPr>
              <a:t> can </a:t>
            </a:r>
            <a:r>
              <a:rPr lang="it-IT" sz="1100" b="1" i="0" u="none" strike="noStrike" kern="1200" cap="none" dirty="0" err="1">
                <a:solidFill>
                  <a:schemeClr val="dk1"/>
                </a:solidFill>
                <a:effectLst/>
                <a:latin typeface="Arial"/>
                <a:ea typeface="Arial"/>
                <a:cs typeface="Arial"/>
                <a:sym typeface="Arial"/>
              </a:rPr>
              <a:t>see</a:t>
            </a:r>
            <a:r>
              <a:rPr lang="it-IT" sz="1100" b="1" i="0" u="none" strike="noStrike" kern="1200" cap="none" dirty="0">
                <a:solidFill>
                  <a:schemeClr val="dk1"/>
                </a:solidFill>
                <a:effectLst/>
                <a:latin typeface="Arial"/>
                <a:ea typeface="Arial"/>
                <a:cs typeface="Arial"/>
                <a:sym typeface="Arial"/>
              </a:rPr>
              <a:t> in </a:t>
            </a:r>
            <a:r>
              <a:rPr lang="it-IT" sz="1100" b="1" i="0" u="none" strike="noStrike" kern="1200" cap="none" dirty="0" err="1">
                <a:solidFill>
                  <a:schemeClr val="dk1"/>
                </a:solidFill>
                <a:effectLst/>
                <a:latin typeface="Arial"/>
                <a:ea typeface="Arial"/>
                <a:cs typeface="Arial"/>
                <a:sym typeface="Arial"/>
              </a:rPr>
              <a:t>this</a:t>
            </a:r>
            <a:r>
              <a:rPr lang="it-IT" sz="1100" b="1" i="0" u="none" strike="noStrike" kern="1200" cap="none" dirty="0">
                <a:solidFill>
                  <a:schemeClr val="dk1"/>
                </a:solidFill>
                <a:effectLst/>
                <a:latin typeface="Arial"/>
                <a:ea typeface="Arial"/>
                <a:cs typeface="Arial"/>
                <a:sym typeface="Arial"/>
              </a:rPr>
              <a:t> slide.</a:t>
            </a:r>
            <a:endParaRPr lang="it-IT" dirty="0"/>
          </a:p>
          <a:p>
            <a:endParaRPr lang="it-IT" dirty="0"/>
          </a:p>
        </p:txBody>
      </p:sp>
    </p:spTree>
    <p:extLst>
      <p:ext uri="{BB962C8B-B14F-4D97-AF65-F5344CB8AC3E}">
        <p14:creationId xmlns:p14="http://schemas.microsoft.com/office/powerpoint/2010/main" val="412071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 </a:t>
            </a:r>
          </a:p>
        </p:txBody>
      </p:sp>
    </p:spTree>
    <p:extLst>
      <p:ext uri="{BB962C8B-B14F-4D97-AF65-F5344CB8AC3E}">
        <p14:creationId xmlns:p14="http://schemas.microsoft.com/office/powerpoint/2010/main" val="2845368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Our </a:t>
            </a:r>
            <a:r>
              <a:rPr lang="it-IT" sz="1100" b="0" i="0" u="none" strike="noStrike" kern="1200" cap="none" dirty="0" err="1">
                <a:solidFill>
                  <a:schemeClr val="dk1"/>
                </a:solidFill>
                <a:effectLst/>
                <a:latin typeface="Arial"/>
                <a:ea typeface="Arial"/>
                <a:cs typeface="Arial"/>
                <a:sym typeface="Arial"/>
              </a:rPr>
              <a:t>search</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strategy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resulted</a:t>
            </a:r>
            <a:r>
              <a:rPr lang="it-IT" sz="1100" b="0" i="0" u="none" strike="noStrike" kern="1200" cap="none" dirty="0">
                <a:solidFill>
                  <a:schemeClr val="dk1"/>
                </a:solidFill>
                <a:effectLst/>
                <a:latin typeface="Arial"/>
                <a:ea typeface="Arial"/>
                <a:cs typeface="Arial"/>
                <a:sym typeface="Arial"/>
              </a:rPr>
              <a:t> in a </a:t>
            </a:r>
            <a:r>
              <a:rPr lang="it-IT" sz="1100" b="0" i="0" u="none" strike="noStrike" kern="1200" cap="none" dirty="0" err="1">
                <a:solidFill>
                  <a:schemeClr val="dk1"/>
                </a:solidFill>
                <a:effectLst/>
                <a:latin typeface="Arial"/>
                <a:ea typeface="Arial"/>
                <a:cs typeface="Arial"/>
                <a:sym typeface="Arial"/>
              </a:rPr>
              <a:t>total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of 31 for SAM and 28 for Biofeedback. The </a:t>
            </a:r>
            <a:r>
              <a:rPr lang="it-IT" sz="1100" b="0" i="0" u="none" strike="noStrike" kern="1200" cap="none" dirty="0" err="1">
                <a:solidFill>
                  <a:schemeClr val="dk1"/>
                </a:solidFill>
                <a:effectLst/>
                <a:latin typeface="Arial"/>
                <a:ea typeface="Arial"/>
                <a:cs typeface="Arial"/>
                <a:sym typeface="Arial"/>
              </a:rPr>
              <a:t>reason</a:t>
            </a:r>
            <a:r>
              <a:rPr lang="it-IT" sz="1100" b="0" i="0" u="none" strike="noStrike" kern="1200" cap="none" dirty="0">
                <a:solidFill>
                  <a:schemeClr val="dk1"/>
                </a:solidFill>
                <a:effectLst/>
                <a:latin typeface="Arial"/>
                <a:ea typeface="Arial"/>
                <a:cs typeface="Arial"/>
                <a:sym typeface="Arial"/>
              </a:rPr>
              <a:t> for </a:t>
            </a:r>
            <a:r>
              <a:rPr lang="it-IT" sz="1100" b="0" i="0" u="none" strike="noStrike" kern="1200" cap="none" dirty="0" err="1">
                <a:solidFill>
                  <a:schemeClr val="dk1"/>
                </a:solidFill>
                <a:effectLst/>
                <a:latin typeface="Arial"/>
                <a:ea typeface="Arial"/>
                <a:cs typeface="Arial"/>
                <a:sym typeface="Arial"/>
              </a:rPr>
              <a:t>removing</a:t>
            </a:r>
            <a:r>
              <a:rPr lang="it-IT" sz="1100" b="0" i="0" u="none" strike="noStrike" kern="1200" cap="none" dirty="0">
                <a:solidFill>
                  <a:schemeClr val="dk1"/>
                </a:solidFill>
                <a:effectLst/>
                <a:latin typeface="Arial"/>
                <a:ea typeface="Arial"/>
                <a:cs typeface="Arial"/>
                <a:sym typeface="Arial"/>
              </a:rPr>
              <a:t> for so </a:t>
            </a:r>
            <a:r>
              <a:rPr lang="it-IT" sz="1100" b="0" i="0" u="none" strike="noStrike" kern="1200" cap="none" dirty="0" err="1">
                <a:solidFill>
                  <a:schemeClr val="dk1"/>
                </a:solidFill>
                <a:effectLst/>
                <a:latin typeface="Arial"/>
                <a:ea typeface="Arial"/>
                <a:cs typeface="Arial"/>
                <a:sym typeface="Arial"/>
              </a:rPr>
              <a:t>many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because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not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fit</a:t>
            </a:r>
            <a:r>
              <a:rPr lang="it-IT" sz="1100" b="0" i="0" u="none" strike="noStrike" kern="1200" cap="none" dirty="0">
                <a:solidFill>
                  <a:schemeClr val="dk1"/>
                </a:solidFill>
                <a:effectLst/>
                <a:latin typeface="Arial"/>
                <a:ea typeface="Arial"/>
                <a:cs typeface="Arial"/>
                <a:sym typeface="Arial"/>
              </a:rPr>
              <a:t> our </a:t>
            </a:r>
            <a:r>
              <a:rPr lang="it-IT" sz="1100" b="0" i="0" u="none" strike="noStrike" kern="1200" cap="none" dirty="0" err="1">
                <a:solidFill>
                  <a:schemeClr val="dk1"/>
                </a:solidFill>
                <a:effectLst/>
                <a:latin typeface="Arial"/>
                <a:ea typeface="Arial"/>
                <a:cs typeface="Arial"/>
                <a:sym typeface="Arial"/>
              </a:rPr>
              <a:t>inclusion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criteria</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defined</a:t>
            </a:r>
            <a:r>
              <a:rPr lang="it-IT" sz="1100" b="0" i="0" u="none" strike="noStrike" kern="1200" cap="none" dirty="0">
                <a:solidFill>
                  <a:schemeClr val="dk1"/>
                </a:solidFill>
                <a:effectLst/>
                <a:latin typeface="Arial"/>
                <a:ea typeface="Arial"/>
                <a:cs typeface="Arial"/>
                <a:sym typeface="Arial"/>
              </a:rPr>
              <a:t> by the pico. </a:t>
            </a:r>
            <a:endParaRPr lang="it-IT" dirty="0"/>
          </a:p>
        </p:txBody>
      </p:sp>
    </p:spTree>
    <p:extLst>
      <p:ext uri="{BB962C8B-B14F-4D97-AF65-F5344CB8AC3E}">
        <p14:creationId xmlns:p14="http://schemas.microsoft.com/office/powerpoint/2010/main" val="1706254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it-IT" sz="1100" b="0" i="0" u="none" strike="noStrike" kern="1200" cap="none" dirty="0">
                <a:solidFill>
                  <a:schemeClr val="dk1"/>
                </a:solidFill>
                <a:effectLst/>
                <a:latin typeface="Arial"/>
                <a:ea typeface="Arial"/>
                <a:cs typeface="Arial"/>
                <a:sym typeface="Arial"/>
              </a:rPr>
              <a:t>So,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there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any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evidence</a:t>
            </a:r>
            <a:r>
              <a:rPr lang="it-IT" sz="1100" b="0" i="0" u="none" strike="noStrike" kern="1200" cap="none" dirty="0">
                <a:solidFill>
                  <a:schemeClr val="dk1"/>
                </a:solidFill>
                <a:effectLst/>
                <a:latin typeface="Arial"/>
                <a:ea typeface="Arial"/>
                <a:cs typeface="Arial"/>
                <a:sym typeface="Arial"/>
              </a:rPr>
              <a:t> for the </a:t>
            </a:r>
            <a:r>
              <a:rPr lang="it-IT" sz="1100" b="0" i="0" u="none" strike="noStrike" kern="1200" cap="none" dirty="0" err="1">
                <a:solidFill>
                  <a:schemeClr val="dk1"/>
                </a:solidFill>
                <a:effectLst/>
                <a:latin typeface="Arial"/>
                <a:ea typeface="Arial"/>
                <a:cs typeface="Arial"/>
                <a:sym typeface="Arial"/>
              </a:rPr>
              <a:t>reduction</a:t>
            </a:r>
            <a:r>
              <a:rPr lang="it-IT" sz="1100" b="0" i="0" u="none" strike="noStrike" kern="1200" cap="none" dirty="0">
                <a:solidFill>
                  <a:schemeClr val="dk1"/>
                </a:solidFill>
                <a:effectLst/>
                <a:latin typeface="Arial"/>
                <a:ea typeface="Arial"/>
                <a:cs typeface="Arial"/>
                <a:sym typeface="Arial"/>
              </a:rPr>
              <a:t> of stress </a:t>
            </a:r>
            <a:r>
              <a:rPr lang="it-IT" sz="1100" b="0" i="0" u="none" strike="noStrike" kern="1200" cap="none" dirty="0" err="1">
                <a:solidFill>
                  <a:schemeClr val="dk1"/>
                </a:solidFill>
                <a:effectLst/>
                <a:latin typeface="Arial"/>
                <a:ea typeface="Arial"/>
                <a:cs typeface="Arial"/>
                <a:sym typeface="Arial"/>
              </a:rPr>
              <a:t>based</a:t>
            </a:r>
            <a:r>
              <a:rPr lang="it-IT" sz="1100" b="0" i="0" u="none" strike="noStrike" kern="1200" cap="none" dirty="0">
                <a:solidFill>
                  <a:schemeClr val="dk1"/>
                </a:solidFill>
                <a:effectLst/>
                <a:latin typeface="Arial"/>
                <a:ea typeface="Arial"/>
                <a:cs typeface="Arial"/>
                <a:sym typeface="Arial"/>
              </a:rPr>
              <a:t> on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077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rtl="0"/>
            <a:r>
              <a:rPr lang="it-IT" sz="1100" b="0" i="0" u="none" strike="noStrike" kern="1200" cap="none" dirty="0">
                <a:solidFill>
                  <a:schemeClr val="dk1"/>
                </a:solidFill>
                <a:effectLst/>
                <a:latin typeface="Arial"/>
                <a:ea typeface="Arial"/>
                <a:cs typeface="Arial"/>
                <a:sym typeface="Arial"/>
              </a:rPr>
              <a:t>In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talk I </a:t>
            </a:r>
            <a:r>
              <a:rPr lang="it-IT" sz="1100" b="0" i="0" u="none" strike="noStrike" kern="1200" cap="none" dirty="0" err="1">
                <a:solidFill>
                  <a:schemeClr val="dk1"/>
                </a:solidFill>
                <a:effectLst/>
                <a:latin typeface="Arial"/>
                <a:ea typeface="Arial"/>
                <a:cs typeface="Arial"/>
                <a:sym typeface="Arial"/>
              </a:rPr>
              <a:t>will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present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my</a:t>
            </a:r>
            <a:r>
              <a:rPr lang="it-IT" sz="1100" b="0" i="0" u="none" strike="noStrike" kern="1200" cap="none" dirty="0">
                <a:solidFill>
                  <a:schemeClr val="dk1"/>
                </a:solidFill>
                <a:effectLst/>
                <a:latin typeface="Arial"/>
                <a:ea typeface="Arial"/>
                <a:cs typeface="Arial"/>
                <a:sym typeface="Arial"/>
              </a:rPr>
              <a:t> meta-</a:t>
            </a:r>
            <a:r>
              <a:rPr lang="it-IT" sz="1100" b="0" i="0" u="none" strike="noStrike" kern="1200" cap="none" dirty="0" err="1">
                <a:solidFill>
                  <a:schemeClr val="dk1"/>
                </a:solidFill>
                <a:effectLst/>
                <a:latin typeface="Arial"/>
                <a:ea typeface="Arial"/>
                <a:cs typeface="Arial"/>
                <a:sym typeface="Arial"/>
              </a:rPr>
              <a:t>analysis</a:t>
            </a:r>
            <a:r>
              <a:rPr lang="it-IT" sz="1100" b="0" i="0" u="none" strike="noStrike" kern="1200" cap="none" dirty="0">
                <a:solidFill>
                  <a:schemeClr val="dk1"/>
                </a:solidFill>
                <a:effectLst/>
                <a:latin typeface="Arial"/>
                <a:ea typeface="Arial"/>
                <a:cs typeface="Arial"/>
                <a:sym typeface="Arial"/>
              </a:rPr>
              <a:t> and I </a:t>
            </a:r>
            <a:r>
              <a:rPr lang="it-IT" sz="1100" b="0" i="0" u="none" strike="noStrike" kern="1200" cap="none" dirty="0" err="1">
                <a:solidFill>
                  <a:schemeClr val="dk1"/>
                </a:solidFill>
                <a:effectLst/>
                <a:latin typeface="Arial"/>
                <a:ea typeface="Arial"/>
                <a:cs typeface="Arial"/>
                <a:sym typeface="Arial"/>
              </a:rPr>
              <a:t>will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discuss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how</a:t>
            </a:r>
            <a:r>
              <a:rPr lang="it-IT" sz="1100" b="0" i="0" u="none" strike="noStrike" kern="1200" cap="none" dirty="0">
                <a:solidFill>
                  <a:schemeClr val="dk1"/>
                </a:solidFill>
                <a:effectLst/>
                <a:latin typeface="Arial"/>
                <a:ea typeface="Arial"/>
                <a:cs typeface="Arial"/>
                <a:sym typeface="Arial"/>
              </a:rPr>
              <a:t>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and biofeedback, </a:t>
            </a:r>
            <a:r>
              <a:rPr lang="it-IT" sz="1100" b="0" i="0" u="none" strike="noStrike" kern="1200" cap="none" dirty="0" err="1">
                <a:solidFill>
                  <a:schemeClr val="dk1"/>
                </a:solidFill>
                <a:effectLst/>
                <a:latin typeface="Arial"/>
                <a:ea typeface="Arial"/>
                <a:cs typeface="Arial"/>
                <a:sym typeface="Arial"/>
              </a:rPr>
              <a:t>based</a:t>
            </a:r>
            <a:r>
              <a:rPr lang="it-IT" sz="1100" b="0" i="0" u="none" strike="noStrike" kern="1200" cap="none" dirty="0">
                <a:solidFill>
                  <a:schemeClr val="dk1"/>
                </a:solidFill>
                <a:effectLst/>
                <a:latin typeface="Arial"/>
                <a:ea typeface="Arial"/>
                <a:cs typeface="Arial"/>
                <a:sym typeface="Arial"/>
              </a:rPr>
              <a:t> on the </a:t>
            </a:r>
            <a:r>
              <a:rPr lang="it-IT" sz="1100" b="0" i="0" u="none" strike="noStrike" kern="1200" cap="none" dirty="0" err="1">
                <a:solidFill>
                  <a:schemeClr val="dk1"/>
                </a:solidFill>
                <a:effectLst/>
                <a:latin typeface="Arial"/>
                <a:ea typeface="Arial"/>
                <a:cs typeface="Arial"/>
                <a:sym typeface="Arial"/>
              </a:rPr>
              <a:t>evidence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we </a:t>
            </a:r>
            <a:r>
              <a:rPr lang="it-IT" sz="1100" b="0" i="0" u="none" strike="noStrike" kern="1200" cap="none" dirty="0" err="1">
                <a:solidFill>
                  <a:schemeClr val="dk1"/>
                </a:solidFill>
                <a:effectLst/>
                <a:latin typeface="Arial"/>
                <a:ea typeface="Arial"/>
                <a:cs typeface="Arial"/>
                <a:sym typeface="Arial"/>
              </a:rPr>
              <a:t>retrieved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cannot</a:t>
            </a:r>
            <a:r>
              <a:rPr lang="it-IT" sz="1100" b="0" i="0" u="none" strike="noStrike" kern="1200" cap="none" dirty="0">
                <a:solidFill>
                  <a:schemeClr val="dk1"/>
                </a:solidFill>
                <a:effectLst/>
                <a:latin typeface="Arial"/>
                <a:ea typeface="Arial"/>
                <a:cs typeface="Arial"/>
                <a:sym typeface="Arial"/>
              </a:rPr>
              <a:t> be </a:t>
            </a:r>
            <a:r>
              <a:rPr lang="it-IT" sz="1100" b="0" i="0" u="none" strike="noStrike" kern="1200" cap="none" dirty="0" err="1">
                <a:solidFill>
                  <a:schemeClr val="dk1"/>
                </a:solidFill>
                <a:effectLst/>
                <a:latin typeface="Arial"/>
                <a:ea typeface="Arial"/>
                <a:cs typeface="Arial"/>
                <a:sym typeface="Arial"/>
              </a:rPr>
              <a:t>considered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reliable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interventions</a:t>
            </a:r>
            <a:r>
              <a:rPr lang="it-IT" sz="1100" b="0" i="0" u="none" strike="noStrike" kern="1200" cap="none" dirty="0">
                <a:solidFill>
                  <a:schemeClr val="dk1"/>
                </a:solidFill>
                <a:effectLst/>
                <a:latin typeface="Arial"/>
                <a:ea typeface="Arial"/>
                <a:cs typeface="Arial"/>
                <a:sym typeface="Arial"/>
              </a:rPr>
              <a:t> to reduce stress. </a:t>
            </a:r>
            <a:endParaRPr lang="it-IT" b="0" dirty="0">
              <a:effectLst/>
            </a:endParaRPr>
          </a:p>
        </p:txBody>
      </p:sp>
    </p:spTree>
    <p:extLst>
      <p:ext uri="{BB962C8B-B14F-4D97-AF65-F5344CB8AC3E}">
        <p14:creationId xmlns:p14="http://schemas.microsoft.com/office/powerpoint/2010/main" val="546829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D704F65B-A139-DB4E-BB62-6BD652C080F1}"/>
              </a:ext>
            </a:extLst>
          </p:cNvPr>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The Random-</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meta-analysis </a:t>
            </a:r>
            <a:r>
              <a:rPr lang="it-IT" sz="1100" b="0" i="0" u="none" strike="noStrike" kern="1200" cap="none" dirty="0" err="1">
                <a:solidFill>
                  <a:schemeClr val="dk1"/>
                </a:solidFill>
                <a:effectLst/>
                <a:latin typeface="Arial"/>
                <a:ea typeface="Arial"/>
                <a:cs typeface="Arial"/>
                <a:sym typeface="Arial"/>
              </a:rPr>
              <a:t>indicated</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presence</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systematic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highly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heterogeneous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true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for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 </a:t>
            </a:r>
          </a:p>
          <a:p>
            <a:r>
              <a:rPr lang="it-IT" sz="1100" b="0" i="0" u="none" strike="noStrike" kern="1200" cap="none" dirty="0">
                <a:solidFill>
                  <a:schemeClr val="dk1"/>
                </a:solidFill>
                <a:effectLst/>
                <a:latin typeface="Arial"/>
                <a:cs typeface="Arial"/>
                <a:sym typeface="Arial"/>
              </a:rPr>
              <a:t>The </a:t>
            </a:r>
            <a:r>
              <a:rPr lang="it-IT" sz="1100" b="0" i="0" u="none" strike="noStrike" kern="1200" cap="none" dirty="0" err="1">
                <a:solidFill>
                  <a:schemeClr val="dk1"/>
                </a:solidFill>
                <a:effectLst/>
                <a:latin typeface="Arial"/>
                <a:cs typeface="Arial"/>
                <a:sym typeface="Arial"/>
              </a:rPr>
              <a:t>funnel</a:t>
            </a:r>
            <a:r>
              <a:rPr lang="it-IT" sz="1100" b="0" i="0" u="none" strike="noStrike" kern="1200" cap="none" dirty="0">
                <a:solidFill>
                  <a:schemeClr val="dk1"/>
                </a:solidFill>
                <a:effectLst/>
                <a:latin typeface="Arial"/>
                <a:cs typeface="Arial"/>
                <a:sym typeface="Arial"/>
              </a:rPr>
              <a:t> plot, </a:t>
            </a:r>
            <a:r>
              <a:rPr lang="it-IT" sz="1100" b="0" i="0" u="none" strike="noStrike" kern="1200" cap="none" dirty="0" err="1">
                <a:solidFill>
                  <a:schemeClr val="dk1"/>
                </a:solidFill>
                <a:effectLst/>
                <a:latin typeface="Arial"/>
                <a:cs typeface="Arial"/>
                <a:sym typeface="Arial"/>
              </a:rPr>
              <a:t>that</a:t>
            </a:r>
            <a:r>
              <a:rPr lang="it-IT" sz="1100" b="0" i="0" u="none" strike="noStrike" kern="1200" cap="none" dirty="0">
                <a:solidFill>
                  <a:schemeClr val="dk1"/>
                </a:solidFill>
                <a:effectLst/>
                <a:latin typeface="Arial"/>
                <a:cs typeface="Arial"/>
                <a:sym typeface="Arial"/>
              </a:rPr>
              <a:t> </a:t>
            </a:r>
            <a:r>
              <a:rPr lang="it-IT" sz="1100" b="0" i="0" u="none" strike="noStrike" kern="1200" cap="none" dirty="0" err="1">
                <a:solidFill>
                  <a:schemeClr val="dk1"/>
                </a:solidFill>
                <a:effectLst/>
                <a:latin typeface="Arial"/>
                <a:cs typeface="Arial"/>
                <a:sym typeface="Arial"/>
              </a:rPr>
              <a:t>is</a:t>
            </a:r>
            <a:r>
              <a:rPr lang="it-IT" sz="1100" b="0" i="0" u="none" strike="noStrike" kern="1200" cap="none" dirty="0">
                <a:solidFill>
                  <a:schemeClr val="dk1"/>
                </a:solidFill>
                <a:effectLst/>
                <a:latin typeface="Arial"/>
                <a:cs typeface="Arial"/>
                <a:sym typeface="Arial"/>
              </a:rPr>
              <a:t> the </a:t>
            </a:r>
            <a:r>
              <a:rPr lang="it-IT" sz="1100" b="0" i="0" u="none" strike="noStrike" kern="1200" cap="none" dirty="0" err="1">
                <a:solidFill>
                  <a:schemeClr val="dk1"/>
                </a:solidFill>
                <a:effectLst/>
                <a:latin typeface="Arial"/>
                <a:cs typeface="Arial"/>
                <a:sym typeface="Arial"/>
              </a:rPr>
              <a:t>graph</a:t>
            </a:r>
            <a:r>
              <a:rPr lang="it-IT" sz="1100" b="0" i="0" u="none" strike="noStrike" kern="1200" cap="none" dirty="0">
                <a:solidFill>
                  <a:schemeClr val="dk1"/>
                </a:solidFill>
                <a:effectLst/>
                <a:latin typeface="Arial"/>
                <a:cs typeface="Arial"/>
                <a:sym typeface="Arial"/>
              </a:rPr>
              <a:t> in the right, a</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a:solidFill>
                  <a:schemeClr val="dk1"/>
                </a:solidFill>
                <a:effectLst/>
                <a:latin typeface="Arial"/>
                <a:ea typeface="Arial"/>
                <a:cs typeface="Arial"/>
                <a:sym typeface="Arial"/>
                <a:hlinkClick r:id="rId3" tooltip="Scatterplot"/>
              </a:rPr>
              <a:t>scatterplot</a:t>
            </a:r>
            <a:r>
              <a:rPr lang="it-IT" sz="1100" b="0" i="0" u="none" strike="noStrike" kern="1200" cap="none" dirty="0">
                <a:solidFill>
                  <a:schemeClr val="dk1"/>
                </a:solidFill>
                <a:effectLst/>
                <a:latin typeface="Arial"/>
                <a:ea typeface="Arial"/>
                <a:cs typeface="Arial"/>
                <a:sym typeface="Arial"/>
              </a:rPr>
              <a:t> of treatment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against</a:t>
            </a:r>
            <a:r>
              <a:rPr lang="it-IT" sz="1100" b="0" i="0" u="none" strike="noStrike" kern="1200" cap="none" dirty="0">
                <a:solidFill>
                  <a:schemeClr val="dk1"/>
                </a:solidFill>
                <a:effectLst/>
                <a:latin typeface="Arial"/>
                <a:ea typeface="Arial"/>
                <a:cs typeface="Arial"/>
                <a:sym typeface="Arial"/>
              </a:rPr>
              <a:t> the standard </a:t>
            </a:r>
            <a:r>
              <a:rPr lang="it-IT" sz="1100" b="0" i="0" u="none" strike="noStrike" kern="1200" cap="none" dirty="0" err="1">
                <a:solidFill>
                  <a:schemeClr val="dk1"/>
                </a:solidFill>
                <a:effectLst/>
                <a:latin typeface="Arial"/>
                <a:ea typeface="Arial"/>
                <a:cs typeface="Arial"/>
                <a:sym typeface="Arial"/>
              </a:rPr>
              <a:t>error</a:t>
            </a:r>
            <a:r>
              <a:rPr lang="it-IT" sz="1100" b="0" i="0" u="none" strike="noStrike" kern="1200" cap="none" dirty="0">
                <a:solidFill>
                  <a:schemeClr val="dk1"/>
                </a:solidFill>
                <a:effectLst/>
                <a:latin typeface="Arial"/>
                <a:ea typeface="Arial"/>
                <a:cs typeface="Arial"/>
                <a:sym typeface="Arial"/>
              </a:rPr>
              <a:t> . </a:t>
            </a:r>
            <a:r>
              <a:rPr lang="it-IT" sz="1100" b="0" i="0" u="none" strike="noStrike" kern="1200" cap="none" dirty="0" err="1">
                <a:solidFill>
                  <a:schemeClr val="dk1"/>
                </a:solidFill>
                <a:effectLst/>
                <a:latin typeface="Arial"/>
                <a:ea typeface="Arial"/>
                <a:cs typeface="Arial"/>
                <a:sym typeface="Arial"/>
              </a:rPr>
              <a:t>You</a:t>
            </a:r>
            <a:r>
              <a:rPr lang="it-IT" sz="1100" b="0" i="0" u="none" strike="noStrike" kern="1200" cap="none" dirty="0">
                <a:solidFill>
                  <a:schemeClr val="dk1"/>
                </a:solidFill>
                <a:effectLst/>
                <a:latin typeface="Arial"/>
                <a:ea typeface="Arial"/>
                <a:cs typeface="Arial"/>
                <a:sym typeface="Arial"/>
              </a:rPr>
              <a:t> can </a:t>
            </a:r>
            <a:r>
              <a:rPr lang="it-IT" sz="1100" b="0" i="0" u="none" strike="noStrike" kern="1200" cap="none" dirty="0" err="1">
                <a:solidFill>
                  <a:schemeClr val="dk1"/>
                </a:solidFill>
                <a:effectLst/>
                <a:latin typeface="Arial"/>
                <a:ea typeface="Arial"/>
                <a:cs typeface="Arial"/>
                <a:sym typeface="Arial"/>
              </a:rPr>
              <a:t>see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distribution</a:t>
            </a:r>
            <a:r>
              <a:rPr lang="it-IT" sz="1100" b="0" i="0" u="none" strike="noStrike" kern="1200" cap="none" dirty="0">
                <a:solidFill>
                  <a:schemeClr val="dk1"/>
                </a:solidFill>
                <a:effectLst/>
                <a:latin typeface="Arial"/>
                <a:ea typeface="Arial"/>
                <a:cs typeface="Arial"/>
                <a:sym typeface="Arial"/>
              </a:rPr>
              <a:t> of the </a:t>
            </a:r>
            <a:r>
              <a:rPr lang="it-IT" sz="1100" b="0" i="0" u="none" strike="noStrike" kern="1200" cap="none" dirty="0" err="1">
                <a:solidFill>
                  <a:schemeClr val="dk1"/>
                </a:solidFill>
                <a:effectLst/>
                <a:latin typeface="Arial"/>
                <a:ea typeface="Arial"/>
                <a:cs typeface="Arial"/>
                <a:sym typeface="Arial"/>
              </a:rPr>
              <a:t>dots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asymetric</a:t>
            </a:r>
            <a:r>
              <a:rPr lang="it-IT" sz="1100" b="0" i="0" u="none" strike="noStrike" kern="1200" cap="none" dirty="0">
                <a:solidFill>
                  <a:schemeClr val="dk1"/>
                </a:solidFill>
                <a:effectLst/>
                <a:latin typeface="Arial"/>
                <a:ea typeface="Arial"/>
                <a:cs typeface="Arial"/>
                <a:sym typeface="Arial"/>
              </a:rPr>
              <a:t> and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may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suggest</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presence</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3383161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5D9EBBCF-0213-8E43-A116-88B869805199}"/>
              </a:ext>
            </a:extLst>
          </p:cNvPr>
          <p:cNvSpPr>
            <a:spLocks noGrp="1"/>
          </p:cNvSpPr>
          <p:nvPr>
            <p:ph type="body" idx="1"/>
          </p:nvPr>
        </p:nvSpPr>
        <p:spPr/>
        <p:txBody>
          <a:bodyPr/>
          <a:lstStyle/>
          <a:p>
            <a:r>
              <a:rPr lang="it-IT" sz="1100" b="0" i="0" u="none" strike="noStrike" kern="1200" cap="none" dirty="0" err="1">
                <a:solidFill>
                  <a:schemeClr val="dk1"/>
                </a:solidFill>
                <a:effectLst/>
                <a:latin typeface="Arial"/>
                <a:ea typeface="Arial"/>
                <a:cs typeface="Arial"/>
                <a:sym typeface="Arial"/>
              </a:rPr>
              <a:t>Although</a:t>
            </a:r>
            <a:r>
              <a:rPr lang="it-IT" sz="1100" b="0" i="0" u="none" strike="noStrike" kern="1200" cap="none" dirty="0">
                <a:solidFill>
                  <a:schemeClr val="dk1"/>
                </a:solidFill>
                <a:effectLst/>
                <a:latin typeface="Arial"/>
                <a:ea typeface="Arial"/>
                <a:cs typeface="Arial"/>
                <a:sym typeface="Arial"/>
              </a:rPr>
              <a:t> with the </a:t>
            </a:r>
            <a:r>
              <a:rPr lang="it-IT" sz="1100" b="0" i="0" u="none" strike="noStrike" kern="1200" cap="none" dirty="0" err="1">
                <a:solidFill>
                  <a:schemeClr val="dk1"/>
                </a:solidFill>
                <a:effectLst/>
                <a:latin typeface="Arial"/>
                <a:ea typeface="Arial"/>
                <a:cs typeface="Arial"/>
                <a:sym typeface="Arial"/>
              </a:rPr>
              <a:t>naive</a:t>
            </a:r>
            <a:r>
              <a:rPr lang="it-IT" sz="1100" b="0" i="0" u="none" strike="noStrike" kern="1200" cap="none" dirty="0">
                <a:solidFill>
                  <a:schemeClr val="dk1"/>
                </a:solidFill>
                <a:effectLst/>
                <a:latin typeface="Arial"/>
                <a:ea typeface="Arial"/>
                <a:cs typeface="Arial"/>
                <a:sym typeface="Arial"/>
              </a:rPr>
              <a:t> meta-</a:t>
            </a:r>
            <a:r>
              <a:rPr lang="it-IT" sz="1100" b="0" i="0" u="none" strike="noStrike" kern="1200" cap="none" dirty="0" err="1">
                <a:solidFill>
                  <a:schemeClr val="dk1"/>
                </a:solidFill>
                <a:effectLst/>
                <a:latin typeface="Arial"/>
                <a:ea typeface="Arial"/>
                <a:cs typeface="Arial"/>
                <a:sym typeface="Arial"/>
              </a:rPr>
              <a:t>analytic</a:t>
            </a:r>
            <a:r>
              <a:rPr lang="it-IT" sz="1100" b="0" i="0" u="none" strike="noStrike" kern="1200" cap="none" dirty="0">
                <a:solidFill>
                  <a:schemeClr val="dk1"/>
                </a:solidFill>
                <a:effectLst/>
                <a:latin typeface="Arial"/>
                <a:ea typeface="Arial"/>
                <a:cs typeface="Arial"/>
                <a:sym typeface="Arial"/>
              </a:rPr>
              <a:t> estimate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found</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when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correction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arrive</a:t>
            </a:r>
            <a:r>
              <a:rPr lang="it-IT" sz="1100" b="0" i="0" u="none" strike="noStrike" kern="1200" cap="none" dirty="0">
                <a:solidFill>
                  <a:schemeClr val="dk1"/>
                </a:solidFill>
                <a:effectLst/>
                <a:latin typeface="Arial"/>
                <a:ea typeface="Arial"/>
                <a:cs typeface="Arial"/>
                <a:sym typeface="Arial"/>
              </a:rPr>
              <a:t> to a </a:t>
            </a:r>
            <a:r>
              <a:rPr lang="it-IT" sz="1100" b="0" i="0" u="none" strike="noStrike" kern="1200" cap="none" dirty="0" err="1">
                <a:solidFill>
                  <a:schemeClr val="dk1"/>
                </a:solidFill>
                <a:effectLst/>
                <a:latin typeface="Arial"/>
                <a:ea typeface="Arial"/>
                <a:cs typeface="Arial"/>
                <a:sym typeface="Arial"/>
              </a:rPr>
              <a:t>different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conclusion</a:t>
            </a:r>
            <a:endParaRPr lang="it-IT" sz="1100" b="0" i="0" u="none" strike="noStrike" kern="1200" cap="none" dirty="0">
              <a:solidFill>
                <a:schemeClr val="dk1"/>
              </a:solidFill>
              <a:effectLst/>
              <a:latin typeface="Arial"/>
              <a:ea typeface="Arial"/>
              <a:cs typeface="Arial"/>
              <a:sym typeface="Arial"/>
            </a:endParaRPr>
          </a:p>
          <a:p>
            <a:r>
              <a:rPr lang="it-IT" sz="1100" b="0" i="0" u="none" strike="noStrike" kern="1200" cap="none" dirty="0" err="1">
                <a:solidFill>
                  <a:schemeClr val="dk1"/>
                </a:solidFill>
                <a:effectLst/>
                <a:latin typeface="Arial"/>
                <a:ea typeface="Arial"/>
                <a:cs typeface="Arial"/>
                <a:sym typeface="Arial"/>
              </a:rPr>
              <a:t>Neither</a:t>
            </a:r>
            <a:r>
              <a:rPr lang="it-IT" sz="1100" b="0" i="0" u="none" strike="noStrike" kern="1200" cap="none" dirty="0">
                <a:solidFill>
                  <a:schemeClr val="dk1"/>
                </a:solidFill>
                <a:effectLst/>
                <a:latin typeface="Arial"/>
                <a:ea typeface="Arial"/>
                <a:cs typeface="Arial"/>
                <a:sym typeface="Arial"/>
              </a:rPr>
              <a:t> the 3PSM (</a:t>
            </a:r>
            <a:r>
              <a:rPr lang="it-IT" sz="1100" b="0" i="1" u="none" strike="noStrike" kern="1200" cap="none" dirty="0">
                <a:solidFill>
                  <a:schemeClr val="dk1"/>
                </a:solidFill>
                <a:effectLst/>
                <a:latin typeface="Arial"/>
                <a:ea typeface="Arial"/>
                <a:cs typeface="Arial"/>
                <a:sym typeface="Arial"/>
              </a:rPr>
              <a:t>g</a:t>
            </a:r>
            <a:r>
              <a:rPr lang="it-IT" sz="1100" b="0" i="0" u="none" strike="noStrike" kern="1200" cap="none" dirty="0">
                <a:solidFill>
                  <a:schemeClr val="dk1"/>
                </a:solidFill>
                <a:effectLst/>
                <a:latin typeface="Arial"/>
                <a:ea typeface="Arial"/>
                <a:cs typeface="Arial"/>
                <a:sym typeface="Arial"/>
              </a:rPr>
              <a:t> = .28, </a:t>
            </a:r>
            <a:r>
              <a:rPr lang="it-IT" sz="1100" b="0" i="1" u="none" strike="noStrike" kern="1200" cap="none" dirty="0" err="1">
                <a:solidFill>
                  <a:schemeClr val="dk1"/>
                </a:solidFill>
                <a:effectLst/>
                <a:latin typeface="Arial"/>
                <a:ea typeface="Arial"/>
                <a:cs typeface="Arial"/>
                <a:sym typeface="Arial"/>
              </a:rPr>
              <a:t>p</a:t>
            </a:r>
            <a:r>
              <a:rPr lang="it-IT" sz="1100" b="0" i="1" u="none" strike="noStrike" kern="1200" cap="none" dirty="0">
                <a:solidFill>
                  <a:schemeClr val="dk1"/>
                </a:solidFill>
                <a:effectLst/>
                <a:latin typeface="Arial"/>
                <a:ea typeface="Arial"/>
                <a:cs typeface="Arial"/>
                <a:sym typeface="Arial"/>
              </a:rPr>
              <a:t> </a:t>
            </a:r>
            <a:r>
              <a:rPr lang="it-IT" sz="1100" b="0" i="0" u="none" strike="noStrike" kern="1200" cap="none" dirty="0">
                <a:solidFill>
                  <a:schemeClr val="dk1"/>
                </a:solidFill>
                <a:effectLst/>
                <a:latin typeface="Arial"/>
                <a:ea typeface="Arial"/>
                <a:cs typeface="Arial"/>
                <a:sym typeface="Arial"/>
              </a:rPr>
              <a:t>=.11) </a:t>
            </a:r>
            <a:r>
              <a:rPr lang="it-IT" sz="1100" b="0" i="0" u="none" strike="noStrike" kern="1200" cap="none" dirty="0" err="1">
                <a:solidFill>
                  <a:schemeClr val="dk1"/>
                </a:solidFill>
                <a:effectLst/>
                <a:latin typeface="Arial"/>
                <a:ea typeface="Arial"/>
                <a:cs typeface="Arial"/>
                <a:sym typeface="Arial"/>
              </a:rPr>
              <a:t>nor</a:t>
            </a:r>
            <a:r>
              <a:rPr lang="it-IT" sz="1100" b="0" i="0" u="none" strike="noStrike" kern="1200" cap="none" dirty="0">
                <a:solidFill>
                  <a:schemeClr val="dk1"/>
                </a:solidFill>
                <a:effectLst/>
                <a:latin typeface="Arial"/>
                <a:ea typeface="Arial"/>
                <a:cs typeface="Arial"/>
                <a:sym typeface="Arial"/>
              </a:rPr>
              <a:t> PET (</a:t>
            </a:r>
            <a:r>
              <a:rPr lang="it-IT" sz="1100" b="0" i="1" u="none" strike="noStrike" kern="1200" cap="none" dirty="0">
                <a:solidFill>
                  <a:schemeClr val="dk1"/>
                </a:solidFill>
                <a:effectLst/>
                <a:latin typeface="Arial"/>
                <a:ea typeface="Arial"/>
                <a:cs typeface="Arial"/>
                <a:sym typeface="Arial"/>
              </a:rPr>
              <a:t>g </a:t>
            </a:r>
            <a:r>
              <a:rPr lang="it-IT" sz="1100" b="0" i="0" u="none" strike="noStrike" kern="1200" cap="none" dirty="0">
                <a:solidFill>
                  <a:schemeClr val="dk1"/>
                </a:solidFill>
                <a:effectLst/>
                <a:latin typeface="Arial"/>
                <a:ea typeface="Arial"/>
                <a:cs typeface="Arial"/>
                <a:sym typeface="Arial"/>
              </a:rPr>
              <a:t>= .56, </a:t>
            </a:r>
            <a:r>
              <a:rPr lang="it-IT" sz="1100" b="0" i="1" u="none" strike="noStrike" kern="1200" cap="none" dirty="0" err="1">
                <a:solidFill>
                  <a:schemeClr val="dk1"/>
                </a:solidFill>
                <a:effectLst/>
                <a:latin typeface="Arial"/>
                <a:ea typeface="Arial"/>
                <a:cs typeface="Arial"/>
                <a:sym typeface="Arial"/>
              </a:rPr>
              <a:t>p</a:t>
            </a:r>
            <a:r>
              <a:rPr lang="it-IT" sz="1100" b="0" i="0" u="none" strike="noStrike" kern="1200" cap="none" dirty="0">
                <a:solidFill>
                  <a:schemeClr val="dk1"/>
                </a:solidFill>
                <a:effectLst/>
                <a:latin typeface="Arial"/>
                <a:ea typeface="Arial"/>
                <a:cs typeface="Arial"/>
                <a:sym typeface="Arial"/>
              </a:rPr>
              <a:t> =.24) </a:t>
            </a:r>
            <a:r>
              <a:rPr lang="it-IT" sz="1100" b="0" i="0" u="none" strike="noStrike" kern="1200" cap="none" dirty="0" err="1">
                <a:solidFill>
                  <a:schemeClr val="dk1"/>
                </a:solidFill>
                <a:effectLst/>
                <a:latin typeface="Arial"/>
                <a:ea typeface="Arial"/>
                <a:cs typeface="Arial"/>
                <a:sym typeface="Arial"/>
              </a:rPr>
              <a:t>detected</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for self-</a:t>
            </a:r>
            <a:r>
              <a:rPr lang="it-IT" sz="1100" b="0" i="0" u="none" strike="noStrike" kern="1200" cap="none" dirty="0" err="1">
                <a:solidFill>
                  <a:schemeClr val="dk1"/>
                </a:solidFill>
                <a:effectLst/>
                <a:latin typeface="Arial"/>
                <a:ea typeface="Arial"/>
                <a:cs typeface="Arial"/>
                <a:sym typeface="Arial"/>
              </a:rPr>
              <a:t>administered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mindfulness</a:t>
            </a:r>
            <a:r>
              <a:rPr lang="it-IT" sz="1100" b="0" i="0" u="none" strike="noStrike" kern="1200" cap="none" dirty="0">
                <a:solidFill>
                  <a:schemeClr val="dk1"/>
                </a:solidFill>
                <a:effectLst/>
                <a:latin typeface="Arial"/>
                <a:ea typeface="Arial"/>
                <a:cs typeface="Arial"/>
                <a:sym typeface="Arial"/>
              </a:rPr>
              <a:t>.</a:t>
            </a:r>
            <a:endParaRPr lang="en-US" dirty="0"/>
          </a:p>
        </p:txBody>
      </p:sp>
    </p:spTree>
    <p:extLst>
      <p:ext uri="{BB962C8B-B14F-4D97-AF65-F5344CB8AC3E}">
        <p14:creationId xmlns:p14="http://schemas.microsoft.com/office/powerpoint/2010/main" val="4285255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it-IT" sz="1100" b="0" i="0" u="none" strike="noStrike" cap="none" dirty="0">
                <a:solidFill>
                  <a:schemeClr val="dk1"/>
                </a:solidFill>
                <a:latin typeface="Arial"/>
                <a:ea typeface="Arial"/>
                <a:cs typeface="Arial"/>
                <a:sym typeface="Arial"/>
              </a:rPr>
              <a:t>And </a:t>
            </a:r>
            <a:r>
              <a:rPr lang="it-IT" sz="1100" b="0" i="0" u="none" strike="noStrike" cap="none" dirty="0" err="1">
                <a:solidFill>
                  <a:schemeClr val="dk1"/>
                </a:solidFill>
                <a:latin typeface="Arial"/>
                <a:ea typeface="Arial"/>
                <a:cs typeface="Arial"/>
                <a:sym typeface="Arial"/>
              </a:rPr>
              <a:t>as</a:t>
            </a:r>
            <a:r>
              <a:rPr lang="it-IT" sz="1100" b="0" i="0" u="none" strike="noStrike" cap="none" dirty="0">
                <a:solidFill>
                  <a:schemeClr val="dk1"/>
                </a:solidFill>
                <a:latin typeface="Arial"/>
                <a:ea typeface="Arial"/>
                <a:cs typeface="Arial"/>
                <a:sym typeface="Arial"/>
              </a:rPr>
              <a:t> for biofeedback, Can </a:t>
            </a:r>
            <a:r>
              <a:rPr lang="it-IT" sz="1100" b="0" i="0" u="none" strike="noStrike" cap="none" dirty="0" err="1">
                <a:solidFill>
                  <a:schemeClr val="dk1"/>
                </a:solidFill>
                <a:latin typeface="Arial"/>
                <a:ea typeface="Arial"/>
                <a:cs typeface="Arial"/>
                <a:sym typeface="Arial"/>
              </a:rPr>
              <a:t>we</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say</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that</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there</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evidential</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value</a:t>
            </a:r>
            <a:r>
              <a:rPr lang="it-IT" sz="1100" b="0" i="0" u="none" strike="noStrike" cap="none" dirty="0">
                <a:solidFill>
                  <a:schemeClr val="dk1"/>
                </a:solidFill>
                <a:latin typeface="Arial"/>
                <a:ea typeface="Arial"/>
                <a:cs typeface="Arial"/>
                <a:sym typeface="Arial"/>
              </a:rPr>
              <a:t> for </a:t>
            </a:r>
            <a:r>
              <a:rPr lang="it-IT" sz="1100" b="0" i="0" u="none" strike="noStrike" cap="none" dirty="0" err="1">
                <a:solidFill>
                  <a:schemeClr val="dk1"/>
                </a:solidFill>
                <a:latin typeface="Arial"/>
                <a:ea typeface="Arial"/>
                <a:cs typeface="Arial"/>
                <a:sym typeface="Arial"/>
              </a:rPr>
              <a:t>this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strategy</a:t>
            </a:r>
            <a:r>
              <a:rPr lang="it-IT" sz="1100" b="0" i="0" u="none" strike="noStrike" cap="none" dirty="0">
                <a:solidFill>
                  <a:schemeClr val="dk1"/>
                </a:solidFill>
                <a:latin typeface="Arial"/>
                <a:ea typeface="Arial"/>
                <a:cs typeface="Arial"/>
                <a:sym typeface="Arial"/>
              </a:rPr>
              <a:t>?</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2366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5C1619CA-4B03-AB44-8F3E-F8AF1F43F85D}"/>
              </a:ext>
            </a:extLst>
          </p:cNvPr>
          <p:cNvSpPr>
            <a:spLocks noGrp="1"/>
          </p:cNvSpPr>
          <p:nvPr>
            <p:ph type="body" idx="1"/>
          </p:nvPr>
        </p:nvSpPr>
        <p:spPr/>
        <p:txBody>
          <a:bodyPr/>
          <a:lstStyle/>
          <a:p>
            <a:pPr marL="69850" marR="0" lvl="0" indent="0" algn="l" defTabSz="914400" rtl="0" eaLnBrk="1" fontAlgn="auto" latinLnBrk="0" hangingPunct="1">
              <a:lnSpc>
                <a:spcPct val="100000"/>
              </a:lnSpc>
              <a:spcBef>
                <a:spcPts val="0"/>
              </a:spcBef>
              <a:spcAft>
                <a:spcPts val="0"/>
              </a:spcAft>
              <a:buClr>
                <a:schemeClr val="dk1"/>
              </a:buClr>
              <a:buSzPct val="100000"/>
              <a:buFont typeface="Arial"/>
              <a:buChar char="●"/>
              <a:tabLst/>
              <a:defRPr/>
            </a:pPr>
            <a:r>
              <a:rPr lang="it-IT" sz="1100" b="0" i="0" u="none" strike="noStrike" kern="1200" cap="none" dirty="0">
                <a:solidFill>
                  <a:schemeClr val="dk1"/>
                </a:solidFill>
                <a:effectLst/>
                <a:latin typeface="Arial"/>
                <a:ea typeface="Arial"/>
                <a:cs typeface="Arial"/>
                <a:sym typeface="Arial"/>
              </a:rPr>
              <a:t>A </a:t>
            </a:r>
            <a:r>
              <a:rPr lang="it-IT" sz="1100" b="0" i="0" u="none" strike="noStrike" kern="1200" cap="none" dirty="0" err="1">
                <a:solidFill>
                  <a:schemeClr val="dk1"/>
                </a:solidFill>
                <a:effectLst/>
                <a:latin typeface="Arial"/>
                <a:ea typeface="Arial"/>
                <a:cs typeface="Arial"/>
                <a:sym typeface="Arial"/>
              </a:rPr>
              <a:t>similar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highly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heterogeneous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true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effects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observed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also</a:t>
            </a:r>
            <a:r>
              <a:rPr lang="it-IT" sz="1100" b="0" i="0" u="none" strike="noStrike" kern="1200" cap="none" dirty="0">
                <a:solidFill>
                  <a:schemeClr val="dk1"/>
                </a:solidFill>
                <a:effectLst/>
                <a:latin typeface="Arial"/>
                <a:ea typeface="Arial"/>
                <a:cs typeface="Arial"/>
                <a:sym typeface="Arial"/>
              </a:rPr>
              <a:t> for biofeedback.</a:t>
            </a:r>
          </a:p>
          <a:p>
            <a:pPr marL="69850" marR="0" lvl="0" indent="0" algn="l" defTabSz="914400" rtl="0" eaLnBrk="1" fontAlgn="auto" latinLnBrk="0" hangingPunct="1">
              <a:lnSpc>
                <a:spcPct val="100000"/>
              </a:lnSpc>
              <a:spcBef>
                <a:spcPts val="0"/>
              </a:spcBef>
              <a:spcAft>
                <a:spcPts val="0"/>
              </a:spcAft>
              <a:buClr>
                <a:schemeClr val="dk1"/>
              </a:buClr>
              <a:buSzPct val="100000"/>
              <a:buFont typeface="Arial"/>
              <a:buChar char="●"/>
              <a:tabLst/>
              <a:defRPr/>
            </a:pPr>
            <a:r>
              <a:rPr lang="it-IT" sz="1100" b="0" i="0" u="none" strike="noStrike" kern="1200" cap="none" dirty="0" err="1">
                <a:solidFill>
                  <a:schemeClr val="dk1"/>
                </a:solidFill>
                <a:effectLst/>
                <a:latin typeface="Arial"/>
                <a:cs typeface="Arial"/>
                <a:sym typeface="Arial"/>
              </a:rPr>
              <a:t>Also</a:t>
            </a:r>
            <a:r>
              <a:rPr lang="it-IT" sz="1100" b="0" i="0" u="none" strike="noStrike" kern="1200" cap="none" dirty="0">
                <a:solidFill>
                  <a:schemeClr val="dk1"/>
                </a:solidFill>
                <a:effectLst/>
                <a:latin typeface="Arial"/>
                <a:cs typeface="Arial"/>
                <a:sym typeface="Arial"/>
              </a:rPr>
              <a:t> in </a:t>
            </a:r>
            <a:r>
              <a:rPr lang="it-IT" sz="1100" b="0" i="0" u="none" strike="noStrike" kern="1200" cap="none" dirty="0" err="1">
                <a:solidFill>
                  <a:schemeClr val="dk1"/>
                </a:solidFill>
                <a:effectLst/>
                <a:latin typeface="Arial"/>
                <a:cs typeface="Arial"/>
                <a:sym typeface="Arial"/>
              </a:rPr>
              <a:t>this</a:t>
            </a:r>
            <a:r>
              <a:rPr lang="it-IT" sz="1100" b="0" i="0" u="none" strike="noStrike" kern="1200" cap="none" dirty="0">
                <a:solidFill>
                  <a:schemeClr val="dk1"/>
                </a:solidFill>
                <a:effectLst/>
                <a:latin typeface="Arial"/>
                <a:cs typeface="Arial"/>
                <a:sym typeface="Arial"/>
              </a:rPr>
              <a:t> case the </a:t>
            </a:r>
            <a:r>
              <a:rPr lang="it-IT" sz="1100" b="0" i="0" u="none" strike="noStrike" kern="1200" cap="none" dirty="0" err="1">
                <a:solidFill>
                  <a:schemeClr val="dk1"/>
                </a:solidFill>
                <a:effectLst/>
                <a:latin typeface="Arial"/>
                <a:cs typeface="Arial"/>
                <a:sym typeface="Arial"/>
              </a:rPr>
              <a:t>funnel</a:t>
            </a:r>
            <a:r>
              <a:rPr lang="it-IT" sz="1100" b="0" i="0" u="none" strike="noStrike" kern="1200" cap="none" dirty="0">
                <a:solidFill>
                  <a:schemeClr val="dk1"/>
                </a:solidFill>
                <a:effectLst/>
                <a:latin typeface="Arial"/>
                <a:cs typeface="Arial"/>
                <a:sym typeface="Arial"/>
              </a:rPr>
              <a:t> plot </a:t>
            </a:r>
            <a:r>
              <a:rPr lang="it-IT" sz="1100" b="0" i="0" u="none" strike="noStrike" kern="1200" cap="none" dirty="0" err="1">
                <a:solidFill>
                  <a:schemeClr val="dk1"/>
                </a:solidFill>
                <a:effectLst/>
                <a:latin typeface="Arial"/>
                <a:cs typeface="Arial"/>
                <a:sym typeface="Arial"/>
              </a:rPr>
              <a:t>is</a:t>
            </a:r>
            <a:r>
              <a:rPr lang="it-IT" sz="1100" b="0" i="0" u="none" strike="noStrike" kern="1200" cap="none" dirty="0">
                <a:solidFill>
                  <a:schemeClr val="dk1"/>
                </a:solidFill>
                <a:effectLst/>
                <a:latin typeface="Arial"/>
                <a:cs typeface="Arial"/>
                <a:sym typeface="Arial"/>
              </a:rPr>
              <a:t> </a:t>
            </a:r>
            <a:r>
              <a:rPr lang="it-IT" sz="1100" b="0" i="0" u="none" strike="noStrike" kern="1200" cap="none" dirty="0" err="1">
                <a:solidFill>
                  <a:schemeClr val="dk1"/>
                </a:solidFill>
                <a:effectLst/>
                <a:latin typeface="Arial"/>
                <a:cs typeface="Arial"/>
                <a:sym typeface="Arial"/>
              </a:rPr>
              <a:t>asymettric</a:t>
            </a:r>
            <a:r>
              <a:rPr lang="it-IT" sz="1100" b="0" i="0" u="none" strike="noStrike" kern="1200" cap="none" dirty="0">
                <a:solidFill>
                  <a:schemeClr val="dk1"/>
                </a:solidFill>
                <a:effectLst/>
                <a:latin typeface="Arial"/>
                <a:cs typeface="Arial"/>
                <a:sym typeface="Arial"/>
              </a:rPr>
              <a:t> </a:t>
            </a:r>
            <a:r>
              <a:rPr lang="it-IT" sz="1100" b="0" i="0" u="none" strike="noStrike" kern="1200" cap="none" dirty="0" err="1">
                <a:solidFill>
                  <a:schemeClr val="dk1"/>
                </a:solidFill>
                <a:effectLst/>
                <a:latin typeface="Arial"/>
                <a:cs typeface="Arial"/>
                <a:sym typeface="Arial"/>
              </a:rPr>
              <a:t>suggesting</a:t>
            </a:r>
            <a:r>
              <a:rPr lang="it-IT" sz="1100" b="0" i="0" u="none" strike="noStrike" kern="1200" cap="none" dirty="0">
                <a:solidFill>
                  <a:schemeClr val="dk1"/>
                </a:solidFill>
                <a:effectLst/>
                <a:latin typeface="Arial"/>
                <a:cs typeface="Arial"/>
                <a:sym typeface="Arial"/>
              </a:rPr>
              <a:t> the </a:t>
            </a:r>
            <a:r>
              <a:rPr lang="it-IT" sz="1100" b="0" i="0" u="none" strike="noStrike" kern="1200" cap="none" dirty="0" err="1">
                <a:solidFill>
                  <a:schemeClr val="dk1"/>
                </a:solidFill>
                <a:effectLst/>
                <a:latin typeface="Arial"/>
                <a:cs typeface="Arial"/>
                <a:sym typeface="Arial"/>
              </a:rPr>
              <a:t>presence</a:t>
            </a:r>
            <a:r>
              <a:rPr lang="it-IT" sz="1100" b="0" i="0" u="none" strike="noStrike" kern="1200" cap="none" dirty="0">
                <a:solidFill>
                  <a:schemeClr val="dk1"/>
                </a:solidFill>
                <a:effectLst/>
                <a:latin typeface="Arial"/>
                <a:cs typeface="Arial"/>
                <a:sym typeface="Arial"/>
              </a:rPr>
              <a:t> of </a:t>
            </a:r>
            <a:r>
              <a:rPr lang="it-IT" sz="1100" b="0" i="0" u="none" strike="noStrike" kern="1200" cap="none" dirty="0" err="1">
                <a:solidFill>
                  <a:schemeClr val="dk1"/>
                </a:solidFill>
                <a:effectLst/>
                <a:latin typeface="Arial"/>
                <a:cs typeface="Arial"/>
                <a:sym typeface="Arial"/>
              </a:rPr>
              <a:t>publication</a:t>
            </a:r>
            <a:r>
              <a:rPr lang="it-IT" sz="1100" b="0" i="0" u="none" strike="noStrike" kern="1200" cap="none" dirty="0">
                <a:solidFill>
                  <a:schemeClr val="dk1"/>
                </a:solidFill>
                <a:effectLst/>
                <a:latin typeface="Arial"/>
                <a:cs typeface="Arial"/>
                <a:sym typeface="Arial"/>
              </a:rPr>
              <a:t> </a:t>
            </a:r>
            <a:r>
              <a:rPr lang="it-IT" sz="1100" b="0" i="0" u="none" strike="noStrike" kern="1200" cap="none" dirty="0" err="1">
                <a:solidFill>
                  <a:schemeClr val="dk1"/>
                </a:solidFill>
                <a:effectLst/>
                <a:latin typeface="Arial"/>
                <a:cs typeface="Arial"/>
                <a:sym typeface="Arial"/>
              </a:rPr>
              <a:t>bias</a:t>
            </a:r>
            <a:r>
              <a:rPr lang="it-IT" sz="1100" b="0" i="0" u="none" strike="noStrike" kern="1200" cap="none" dirty="0">
                <a:solidFill>
                  <a:schemeClr val="dk1"/>
                </a:solidFill>
                <a:effectLst/>
                <a:latin typeface="Arial"/>
                <a:cs typeface="Arial"/>
                <a:sym typeface="Arial"/>
              </a:rPr>
              <a:t>.</a:t>
            </a:r>
            <a:endParaRPr lang="en-US" dirty="0"/>
          </a:p>
          <a:p>
            <a:endParaRPr lang="en-US" dirty="0"/>
          </a:p>
        </p:txBody>
      </p:sp>
    </p:spTree>
    <p:extLst>
      <p:ext uri="{BB962C8B-B14F-4D97-AF65-F5344CB8AC3E}">
        <p14:creationId xmlns:p14="http://schemas.microsoft.com/office/powerpoint/2010/main" val="3266517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5D9EBBCF-0213-8E43-A116-88B869805199}"/>
              </a:ext>
            </a:extLst>
          </p:cNvPr>
          <p:cNvSpPr>
            <a:spLocks noGrp="1"/>
          </p:cNvSpPr>
          <p:nvPr>
            <p:ph type="body" idx="1"/>
          </p:nvPr>
        </p:nvSpPr>
        <p:spPr/>
        <p:txBody>
          <a:bodyPr/>
          <a:lstStyle/>
          <a:p>
            <a:r>
              <a:rPr lang="it-IT" sz="1100" b="0" i="0" u="none" strike="noStrike" kern="1200" cap="none" dirty="0" err="1">
                <a:solidFill>
                  <a:schemeClr val="dk1"/>
                </a:solidFill>
                <a:effectLst/>
                <a:latin typeface="Arial"/>
                <a:ea typeface="Arial"/>
                <a:cs typeface="Arial"/>
                <a:sym typeface="Arial"/>
              </a:rPr>
              <a:t>Again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there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seems</a:t>
            </a:r>
            <a:r>
              <a:rPr lang="it-IT" sz="1100" b="0" i="0" u="none" strike="noStrike" kern="1200" cap="none" dirty="0">
                <a:solidFill>
                  <a:schemeClr val="dk1"/>
                </a:solidFill>
                <a:effectLst/>
                <a:latin typeface="Arial"/>
                <a:ea typeface="Arial"/>
                <a:cs typeface="Arial"/>
                <a:sym typeface="Arial"/>
              </a:rPr>
              <a:t> to be an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when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p>
          <a:p>
            <a:r>
              <a:rPr lang="it-IT" sz="1100" b="0" i="0" u="none" strike="noStrike" kern="1200" cap="none" dirty="0" err="1">
                <a:solidFill>
                  <a:schemeClr val="dk1"/>
                </a:solidFill>
                <a:effectLst/>
                <a:latin typeface="Arial"/>
                <a:ea typeface="Arial"/>
                <a:cs typeface="Arial"/>
                <a:sym typeface="Arial"/>
              </a:rPr>
              <a:t>Neither</a:t>
            </a:r>
            <a:r>
              <a:rPr lang="it-IT" sz="1100" b="0" i="0" u="none" strike="noStrike" kern="1200" cap="none" dirty="0">
                <a:solidFill>
                  <a:schemeClr val="dk1"/>
                </a:solidFill>
                <a:effectLst/>
                <a:latin typeface="Arial"/>
                <a:ea typeface="Arial"/>
                <a:cs typeface="Arial"/>
                <a:sym typeface="Arial"/>
              </a:rPr>
              <a:t> the 3PSM (</a:t>
            </a:r>
            <a:r>
              <a:rPr lang="it-IT" sz="1100" b="0" i="1" u="none" strike="noStrike" kern="1200" cap="none" dirty="0">
                <a:solidFill>
                  <a:schemeClr val="dk1"/>
                </a:solidFill>
                <a:effectLst/>
                <a:latin typeface="Arial"/>
                <a:ea typeface="Arial"/>
                <a:cs typeface="Arial"/>
                <a:sym typeface="Arial"/>
              </a:rPr>
              <a:t>g</a:t>
            </a:r>
            <a:r>
              <a:rPr lang="it-IT" sz="1100" b="0" i="0" u="none" strike="noStrike" kern="1200" cap="none" dirty="0">
                <a:solidFill>
                  <a:schemeClr val="dk1"/>
                </a:solidFill>
                <a:effectLst/>
                <a:latin typeface="Arial"/>
                <a:ea typeface="Arial"/>
                <a:cs typeface="Arial"/>
                <a:sym typeface="Arial"/>
              </a:rPr>
              <a:t> = .28, </a:t>
            </a:r>
            <a:r>
              <a:rPr lang="it-IT" sz="1100" b="0" i="1" u="none" strike="noStrike" kern="1200" cap="none" dirty="0" err="1">
                <a:solidFill>
                  <a:schemeClr val="dk1"/>
                </a:solidFill>
                <a:effectLst/>
                <a:latin typeface="Arial"/>
                <a:ea typeface="Arial"/>
                <a:cs typeface="Arial"/>
                <a:sym typeface="Arial"/>
              </a:rPr>
              <a:t>p</a:t>
            </a:r>
            <a:r>
              <a:rPr lang="it-IT" sz="1100" b="0" i="1" u="none" strike="noStrike" kern="1200" cap="none" dirty="0">
                <a:solidFill>
                  <a:schemeClr val="dk1"/>
                </a:solidFill>
                <a:effectLst/>
                <a:latin typeface="Arial"/>
                <a:ea typeface="Arial"/>
                <a:cs typeface="Arial"/>
                <a:sym typeface="Arial"/>
              </a:rPr>
              <a:t> </a:t>
            </a:r>
            <a:r>
              <a:rPr lang="it-IT" sz="1100" b="0" i="0" u="none" strike="noStrike" kern="1200" cap="none" dirty="0">
                <a:solidFill>
                  <a:schemeClr val="dk1"/>
                </a:solidFill>
                <a:effectLst/>
                <a:latin typeface="Arial"/>
                <a:ea typeface="Arial"/>
                <a:cs typeface="Arial"/>
                <a:sym typeface="Arial"/>
              </a:rPr>
              <a:t>=.11) </a:t>
            </a:r>
            <a:r>
              <a:rPr lang="it-IT" sz="1100" b="0" i="0" u="none" strike="noStrike" kern="1200" cap="none" dirty="0" err="1">
                <a:solidFill>
                  <a:schemeClr val="dk1"/>
                </a:solidFill>
                <a:effectLst/>
                <a:latin typeface="Arial"/>
                <a:ea typeface="Arial"/>
                <a:cs typeface="Arial"/>
                <a:sym typeface="Arial"/>
              </a:rPr>
              <a:t>nor</a:t>
            </a:r>
            <a:r>
              <a:rPr lang="it-IT" sz="1100" b="0" i="0" u="none" strike="noStrike" kern="1200" cap="none" dirty="0">
                <a:solidFill>
                  <a:schemeClr val="dk1"/>
                </a:solidFill>
                <a:effectLst/>
                <a:latin typeface="Arial"/>
                <a:ea typeface="Arial"/>
                <a:cs typeface="Arial"/>
                <a:sym typeface="Arial"/>
              </a:rPr>
              <a:t> PET (</a:t>
            </a:r>
            <a:r>
              <a:rPr lang="it-IT" sz="1100" b="0" i="1" u="none" strike="noStrike" kern="1200" cap="none" dirty="0">
                <a:solidFill>
                  <a:schemeClr val="dk1"/>
                </a:solidFill>
                <a:effectLst/>
                <a:latin typeface="Arial"/>
                <a:ea typeface="Arial"/>
                <a:cs typeface="Arial"/>
                <a:sym typeface="Arial"/>
              </a:rPr>
              <a:t>g </a:t>
            </a:r>
            <a:r>
              <a:rPr lang="it-IT" sz="1100" b="0" i="0" u="none" strike="noStrike" kern="1200" cap="none" dirty="0">
                <a:solidFill>
                  <a:schemeClr val="dk1"/>
                </a:solidFill>
                <a:effectLst/>
                <a:latin typeface="Arial"/>
                <a:ea typeface="Arial"/>
                <a:cs typeface="Arial"/>
                <a:sym typeface="Arial"/>
              </a:rPr>
              <a:t>= .56, </a:t>
            </a:r>
            <a:r>
              <a:rPr lang="it-IT" sz="1100" b="0" i="1" u="none" strike="noStrike" kern="1200" cap="none" dirty="0" err="1">
                <a:solidFill>
                  <a:schemeClr val="dk1"/>
                </a:solidFill>
                <a:effectLst/>
                <a:latin typeface="Arial"/>
                <a:ea typeface="Arial"/>
                <a:cs typeface="Arial"/>
                <a:sym typeface="Arial"/>
              </a:rPr>
              <a:t>p</a:t>
            </a:r>
            <a:r>
              <a:rPr lang="it-IT" sz="1100" b="0" i="0" u="none" strike="noStrike" kern="1200" cap="none" dirty="0">
                <a:solidFill>
                  <a:schemeClr val="dk1"/>
                </a:solidFill>
                <a:effectLst/>
                <a:latin typeface="Arial"/>
                <a:ea typeface="Arial"/>
                <a:cs typeface="Arial"/>
                <a:sym typeface="Arial"/>
              </a:rPr>
              <a:t> =.24) </a:t>
            </a:r>
            <a:r>
              <a:rPr lang="it-IT" sz="1100" b="0" i="0" u="none" strike="noStrike" kern="1200" cap="none" dirty="0" err="1">
                <a:solidFill>
                  <a:schemeClr val="dk1"/>
                </a:solidFill>
                <a:effectLst/>
                <a:latin typeface="Arial"/>
                <a:ea typeface="Arial"/>
                <a:cs typeface="Arial"/>
                <a:sym typeface="Arial"/>
              </a:rPr>
              <a:t>detected</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effect</a:t>
            </a:r>
            <a:r>
              <a:rPr lang="it-IT" sz="1100" b="0" i="0" u="none" strike="noStrike" kern="1200" cap="none" dirty="0">
                <a:solidFill>
                  <a:schemeClr val="dk1"/>
                </a:solidFill>
                <a:effectLst/>
                <a:latin typeface="Arial"/>
                <a:ea typeface="Arial"/>
                <a:cs typeface="Arial"/>
                <a:sym typeface="Arial"/>
              </a:rPr>
              <a:t> for biofeedback</a:t>
            </a:r>
            <a:endParaRPr lang="en-US" dirty="0"/>
          </a:p>
        </p:txBody>
      </p:sp>
    </p:spTree>
    <p:extLst>
      <p:ext uri="{BB962C8B-B14F-4D97-AF65-F5344CB8AC3E}">
        <p14:creationId xmlns:p14="http://schemas.microsoft.com/office/powerpoint/2010/main" val="2359565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5D9EBBCF-0213-8E43-A116-88B869805199}"/>
              </a:ext>
            </a:extLst>
          </p:cNvPr>
          <p:cNvSpPr>
            <a:spLocks noGrp="1"/>
          </p:cNvSpPr>
          <p:nvPr>
            <p:ph type="body" idx="1"/>
          </p:nvPr>
        </p:nvSpPr>
        <p:spPr/>
        <p:txBody>
          <a:bodyPr/>
          <a:lstStyle/>
          <a:p>
            <a:r>
              <a:rPr lang="en-US" dirty="0"/>
              <a:t>As for the results</a:t>
            </a:r>
          </a:p>
          <a:p>
            <a:r>
              <a:rPr lang="en-US" dirty="0"/>
              <a:t>We did not found a difference as related to the component of the stress response or to the affective </a:t>
            </a:r>
            <a:r>
              <a:rPr lang="en-US" dirty="0" err="1"/>
              <a:t>consequeneces</a:t>
            </a:r>
            <a:r>
              <a:rPr lang="en-US" dirty="0"/>
              <a:t> of stress. </a:t>
            </a:r>
          </a:p>
          <a:p>
            <a:r>
              <a:rPr lang="en-US" dirty="0"/>
              <a:t>It was not possible to make inferences on an individual level because moderator analysis taking into account individual difference were mostly not performed in the study included in our meta-analysis.</a:t>
            </a:r>
          </a:p>
          <a:p>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also</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several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subgroup</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analysis</a:t>
            </a:r>
            <a:r>
              <a:rPr lang="it-IT" sz="1100" b="0" i="0" u="none" strike="noStrike" kern="1200" cap="none" dirty="0">
                <a:solidFill>
                  <a:schemeClr val="dk1"/>
                </a:solidFill>
                <a:effectLst/>
                <a:latin typeface="Arial"/>
                <a:ea typeface="Arial"/>
                <a:cs typeface="Arial"/>
                <a:sym typeface="Arial"/>
              </a:rPr>
              <a:t>, </a:t>
            </a:r>
            <a:r>
              <a:rPr lang="it-IT" sz="1100" b="0" i="1" u="none" strike="noStrike" kern="1200" cap="none" dirty="0" err="1">
                <a:solidFill>
                  <a:schemeClr val="dk1"/>
                </a:solidFill>
                <a:effectLst/>
                <a:latin typeface="Arial"/>
                <a:ea typeface="Arial"/>
                <a:cs typeface="Arial"/>
                <a:sym typeface="Arial"/>
              </a:rPr>
              <a:t>without</a:t>
            </a:r>
            <a:r>
              <a:rPr lang="it-IT" sz="1100" b="0" i="1"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publication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bias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techniques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found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en-US" dirty="0"/>
              <a:t>...</a:t>
            </a:r>
          </a:p>
          <a:p>
            <a:r>
              <a:rPr lang="en-US" dirty="0"/>
              <a:t>Thus the frequency seem to be one of the most important factor in reducing level of stress, however we must be cautious in interpreting this result because of the impossibility of applying publication bias techniques for the low number of effects for this subgroup analyses.</a:t>
            </a:r>
          </a:p>
        </p:txBody>
      </p:sp>
    </p:spTree>
    <p:extLst>
      <p:ext uri="{BB962C8B-B14F-4D97-AF65-F5344CB8AC3E}">
        <p14:creationId xmlns:p14="http://schemas.microsoft.com/office/powerpoint/2010/main" val="1729032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00CF04DE-A946-6C44-A727-1AA30F7EFC49}"/>
              </a:ext>
            </a:extLst>
          </p:cNvPr>
          <p:cNvSpPr>
            <a:spLocks noGrp="1"/>
          </p:cNvSpPr>
          <p:nvPr>
            <p:ph type="body" idx="1"/>
          </p:nvPr>
        </p:nvSpPr>
        <p:spPr/>
        <p:txBody>
          <a:bodyPr/>
          <a:lstStyle/>
          <a:p>
            <a:r>
              <a:rPr lang="en-US" dirty="0"/>
              <a:t>As for the conclusions: ... </a:t>
            </a:r>
          </a:p>
        </p:txBody>
      </p:sp>
    </p:spTree>
    <p:extLst>
      <p:ext uri="{BB962C8B-B14F-4D97-AF65-F5344CB8AC3E}">
        <p14:creationId xmlns:p14="http://schemas.microsoft.com/office/powerpoint/2010/main" val="427636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00CF04DE-A946-6C44-A727-1AA30F7EFC49}"/>
              </a:ext>
            </a:extLst>
          </p:cNvPr>
          <p:cNvSpPr>
            <a:spLocks noGrp="1"/>
          </p:cNvSpPr>
          <p:nvPr>
            <p:ph type="body" idx="1"/>
          </p:nvPr>
        </p:nvSpPr>
        <p:spPr/>
        <p:txBody>
          <a:bodyPr/>
          <a:lstStyle/>
          <a:p>
            <a:r>
              <a:rPr lang="en-US" dirty="0"/>
              <a:t>With the state of the literature in this shape, </a:t>
            </a:r>
          </a:p>
        </p:txBody>
      </p:sp>
    </p:spTree>
    <p:extLst>
      <p:ext uri="{BB962C8B-B14F-4D97-AF65-F5344CB8AC3E}">
        <p14:creationId xmlns:p14="http://schemas.microsoft.com/office/powerpoint/2010/main" val="47955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F1101E38-7326-1749-9ED4-48520E23FC05}"/>
              </a:ext>
            </a:extLst>
          </p:cNvPr>
          <p:cNvSpPr>
            <a:spLocks noGrp="1"/>
          </p:cNvSpPr>
          <p:nvPr>
            <p:ph type="body" idx="1"/>
          </p:nvPr>
        </p:nvSpPr>
        <p:spPr/>
        <p:txBody>
          <a:bodyPr/>
          <a:lstStyle/>
          <a:p>
            <a:r>
              <a:rPr lang="it-IT" sz="1100" b="0" i="0" u="none" strike="noStrike" kern="1200" cap="none" dirty="0" err="1">
                <a:solidFill>
                  <a:schemeClr val="dk1"/>
                </a:solidFill>
                <a:effectLst/>
                <a:latin typeface="Arial"/>
                <a:ea typeface="Arial"/>
                <a:cs typeface="Arial"/>
                <a:sym typeface="Arial"/>
              </a:rPr>
              <a:t>That's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Please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let</a:t>
            </a:r>
            <a:r>
              <a:rPr lang="it-IT" sz="1100" b="0" i="0" u="none" strike="noStrike" kern="1200" cap="none" dirty="0">
                <a:solidFill>
                  <a:schemeClr val="dk1"/>
                </a:solidFill>
                <a:effectLst/>
                <a:latin typeface="Arial"/>
                <a:ea typeface="Arial"/>
                <a:cs typeface="Arial"/>
                <a:sym typeface="Arial"/>
              </a:rPr>
              <a:t> me </a:t>
            </a:r>
            <a:r>
              <a:rPr lang="it-IT" sz="1100" b="0" i="0" u="none" strike="noStrike" kern="1200" cap="none" dirty="0" err="1">
                <a:solidFill>
                  <a:schemeClr val="dk1"/>
                </a:solidFill>
                <a:effectLst/>
                <a:latin typeface="Arial"/>
                <a:ea typeface="Arial"/>
                <a:cs typeface="Arial"/>
                <a:sym typeface="Arial"/>
              </a:rPr>
              <a:t>know</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if</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you</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have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any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questions</a:t>
            </a:r>
            <a:r>
              <a:rPr lang="it-IT" sz="1100" b="0" i="0" u="none" strike="noStrike" kern="1200" cap="none" dirty="0">
                <a:solidFill>
                  <a:schemeClr val="dk1"/>
                </a:solidFill>
                <a:effectLst/>
                <a:latin typeface="Arial"/>
                <a:ea typeface="Arial"/>
                <a:cs typeface="Arial"/>
                <a:sym typeface="Arial"/>
              </a:rPr>
              <a:t>, or </a:t>
            </a:r>
            <a:r>
              <a:rPr lang="it-IT" sz="1100" b="0" i="0" u="none" strike="noStrike" kern="1200" cap="none" dirty="0" err="1">
                <a:solidFill>
                  <a:schemeClr val="dk1"/>
                </a:solidFill>
                <a:effectLst/>
                <a:latin typeface="Arial"/>
                <a:ea typeface="Arial"/>
                <a:cs typeface="Arial"/>
                <a:sym typeface="Arial"/>
              </a:rPr>
              <a:t>any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thoughts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I’d</a:t>
            </a:r>
            <a:r>
              <a:rPr lang="it-IT" sz="1100" b="0" i="0" u="none" strike="noStrike" kern="1200" cap="none" dirty="0">
                <a:solidFill>
                  <a:schemeClr val="dk1"/>
                </a:solidFill>
                <a:effectLst/>
                <a:latin typeface="Arial"/>
                <a:ea typeface="Arial"/>
                <a:cs typeface="Arial"/>
                <a:sym typeface="Arial"/>
              </a:rPr>
              <a:t> love to chat with </a:t>
            </a:r>
            <a:r>
              <a:rPr lang="it-IT" sz="1100" b="0" i="0" u="none" strike="noStrike" kern="1200" cap="none" dirty="0" err="1">
                <a:solidFill>
                  <a:schemeClr val="dk1"/>
                </a:solidFill>
                <a:effectLst/>
                <a:latin typeface="Arial"/>
                <a:ea typeface="Arial"/>
                <a:cs typeface="Arial"/>
                <a:sym typeface="Arial"/>
              </a:rPr>
              <a:t>you</a:t>
            </a:r>
            <a:r>
              <a:rPr lang="it-IT" sz="1100" b="0" i="0" u="none" strike="noStrike" kern="1200" cap="none" dirty="0">
                <a:solidFill>
                  <a:schemeClr val="dk1"/>
                </a:solidFill>
                <a:effectLst/>
                <a:latin typeface="Arial"/>
                <a:ea typeface="Arial"/>
                <a:cs typeface="Arial"/>
                <a:sym typeface="Arial"/>
              </a:rPr>
              <a:t> more </a:t>
            </a:r>
            <a:r>
              <a:rPr lang="it-IT" sz="1100" b="0" i="0" u="none" strike="noStrike" kern="1200" cap="none" dirty="0" err="1">
                <a:solidFill>
                  <a:schemeClr val="dk1"/>
                </a:solidFill>
                <a:effectLst/>
                <a:latin typeface="Arial"/>
                <a:ea typeface="Arial"/>
                <a:cs typeface="Arial"/>
                <a:sym typeface="Arial"/>
              </a:rPr>
              <a:t>about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this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project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Contact</a:t>
            </a:r>
            <a:r>
              <a:rPr lang="it-IT" sz="1100" b="0" i="0" u="none" strike="noStrike" kern="1200" cap="none" dirty="0">
                <a:solidFill>
                  <a:schemeClr val="dk1"/>
                </a:solidFill>
                <a:effectLst/>
                <a:latin typeface="Arial"/>
                <a:ea typeface="Arial"/>
                <a:cs typeface="Arial"/>
                <a:sym typeface="Arial"/>
              </a:rPr>
              <a:t> me on </a:t>
            </a:r>
            <a:r>
              <a:rPr lang="it-IT" sz="1100" b="0" i="0" u="none" strike="noStrike" kern="1200" cap="none" dirty="0" err="1">
                <a:solidFill>
                  <a:schemeClr val="dk1"/>
                </a:solidFill>
                <a:effectLst/>
                <a:latin typeface="Arial"/>
                <a:ea typeface="Arial"/>
                <a:cs typeface="Arial"/>
                <a:sym typeface="Arial"/>
              </a:rPr>
              <a:t>twitter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linkedin</a:t>
            </a:r>
            <a:r>
              <a:rPr lang="it-IT" sz="1100" b="0" i="0" u="none" strike="noStrike" kern="1200" cap="none" dirty="0">
                <a:solidFill>
                  <a:schemeClr val="dk1"/>
                </a:solidFill>
                <a:effectLst/>
                <a:latin typeface="Arial"/>
                <a:ea typeface="Arial"/>
                <a:cs typeface="Arial"/>
                <a:sym typeface="Arial"/>
              </a:rPr>
              <a:t> or </a:t>
            </a:r>
            <a:r>
              <a:rPr lang="it-IT" sz="1100" b="0" i="0" u="none" strike="noStrike" kern="1200" cap="none" dirty="0" err="1">
                <a:solidFill>
                  <a:schemeClr val="dk1"/>
                </a:solidFill>
                <a:effectLst/>
                <a:latin typeface="Arial"/>
                <a:ea typeface="Arial"/>
                <a:cs typeface="Arial"/>
                <a:sym typeface="Arial"/>
              </a:rPr>
              <a:t>send</a:t>
            </a:r>
            <a:r>
              <a:rPr lang="it-IT" sz="1100" b="0" i="0" u="none" strike="noStrike" kern="1200" cap="none" dirty="0">
                <a:solidFill>
                  <a:schemeClr val="dk1"/>
                </a:solidFill>
                <a:effectLst/>
                <a:latin typeface="Arial"/>
                <a:ea typeface="Arial"/>
                <a:cs typeface="Arial"/>
                <a:sym typeface="Arial"/>
              </a:rPr>
              <a:t> me an email </a:t>
            </a:r>
            <a:r>
              <a:rPr lang="it-IT" sz="1100" b="0" i="0" u="none" strike="noStrike" kern="1200" cap="none" dirty="0" err="1">
                <a:solidFill>
                  <a:schemeClr val="dk1"/>
                </a:solidFill>
                <a:effectLst/>
                <a:latin typeface="Arial"/>
                <a:ea typeface="Arial"/>
                <a:cs typeface="Arial"/>
                <a:sym typeface="Arial"/>
              </a:rPr>
              <a:t>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you</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prefer</a:t>
            </a:r>
            <a:r>
              <a:rPr lang="it-IT" sz="1100" b="0" i="0" u="none" strike="noStrike" kern="1200" cap="none" dirty="0">
                <a:solidFill>
                  <a:schemeClr val="dk1"/>
                </a:solidFill>
                <a:effectLst/>
                <a:latin typeface="Arial"/>
                <a:ea typeface="Arial"/>
                <a:cs typeface="Arial"/>
                <a:sym typeface="Arial"/>
              </a:rPr>
              <a:t>. </a:t>
            </a:r>
            <a:endParaRPr lang="en-US" dirty="0"/>
          </a:p>
        </p:txBody>
      </p:sp>
    </p:spTree>
    <p:extLst>
      <p:ext uri="{BB962C8B-B14F-4D97-AF65-F5344CB8AC3E}">
        <p14:creationId xmlns:p14="http://schemas.microsoft.com/office/powerpoint/2010/main" val="656721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rtl="0"/>
            <a:r>
              <a:rPr lang="it-IT" sz="1100" b="0" i="0" u="none" strike="noStrike" kern="1200" cap="none" dirty="0" err="1">
                <a:solidFill>
                  <a:schemeClr val="dk1"/>
                </a:solidFill>
                <a:effectLst/>
                <a:latin typeface="Arial"/>
                <a:ea typeface="Arial"/>
                <a:cs typeface="Arial"/>
                <a:sym typeface="Arial"/>
              </a:rPr>
              <a:t>Thanks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again</a:t>
            </a:r>
            <a:r>
              <a:rPr lang="it-IT" sz="1100" b="0" i="0" u="none" strike="noStrike" kern="1200" cap="none" dirty="0">
                <a:solidFill>
                  <a:schemeClr val="dk1"/>
                </a:solidFill>
                <a:effectLst/>
                <a:latin typeface="Arial"/>
                <a:ea typeface="Arial"/>
                <a:cs typeface="Arial"/>
                <a:sym typeface="Arial"/>
              </a:rPr>
              <a:t>, I </a:t>
            </a:r>
            <a:r>
              <a:rPr lang="it-IT" sz="1100" b="0" i="0" u="none" strike="noStrike" kern="1200" cap="none" dirty="0" err="1">
                <a:solidFill>
                  <a:schemeClr val="dk1"/>
                </a:solidFill>
                <a:effectLst/>
                <a:latin typeface="Arial"/>
                <a:ea typeface="Arial"/>
                <a:cs typeface="Arial"/>
                <a:sym typeface="Arial"/>
              </a:rPr>
              <a:t>hope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you</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enjoy</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rest</a:t>
            </a:r>
            <a:r>
              <a:rPr lang="it-IT" sz="1100" b="0" i="0" u="none" strike="noStrike" kern="1200" cap="none" dirty="0">
                <a:solidFill>
                  <a:schemeClr val="dk1"/>
                </a:solidFill>
                <a:effectLst/>
                <a:latin typeface="Arial"/>
                <a:ea typeface="Arial"/>
                <a:cs typeface="Arial"/>
                <a:sym typeface="Arial"/>
              </a:rPr>
              <a:t> of the conference. Ciao!</a:t>
            </a:r>
            <a:endParaRPr lang="it-IT" b="0" dirty="0">
              <a:effectLst/>
            </a:endParaRPr>
          </a:p>
        </p:txBody>
      </p:sp>
    </p:spTree>
    <p:extLst>
      <p:ext uri="{BB962C8B-B14F-4D97-AF65-F5344CB8AC3E}">
        <p14:creationId xmlns:p14="http://schemas.microsoft.com/office/powerpoint/2010/main" val="130761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rtl="0"/>
            <a:r>
              <a:rPr lang="it-IT" sz="1100" b="0" i="0" u="none" strike="noStrike" cap="none" dirty="0">
                <a:solidFill>
                  <a:schemeClr val="dk1"/>
                </a:solidFill>
                <a:latin typeface="Arial"/>
                <a:ea typeface="Arial"/>
                <a:cs typeface="Arial"/>
                <a:sym typeface="Arial"/>
              </a:rPr>
              <a:t>To show </a:t>
            </a:r>
            <a:r>
              <a:rPr lang="it-IT" sz="1100" b="0" i="0" u="none" strike="noStrike" cap="none" dirty="0" err="1">
                <a:solidFill>
                  <a:schemeClr val="dk1"/>
                </a:solidFill>
                <a:latin typeface="Arial"/>
                <a:ea typeface="Arial"/>
                <a:cs typeface="Arial"/>
                <a:sym typeface="Arial"/>
              </a:rPr>
              <a:t>this</a:t>
            </a:r>
            <a:r>
              <a:rPr lang="it-IT" sz="1100" b="0" i="0" u="none" strike="noStrike" cap="none" dirty="0">
                <a:solidFill>
                  <a:schemeClr val="dk1"/>
                </a:solidFill>
                <a:latin typeface="Arial"/>
                <a:ea typeface="Arial"/>
                <a:cs typeface="Arial"/>
                <a:sym typeface="Arial"/>
              </a:rPr>
              <a:t> I </a:t>
            </a:r>
            <a:r>
              <a:rPr lang="it-IT" sz="1100" b="0" i="0" u="none" strike="noStrike" cap="none" dirty="0" err="1">
                <a:solidFill>
                  <a:schemeClr val="dk1"/>
                </a:solidFill>
                <a:latin typeface="Arial"/>
                <a:ea typeface="Arial"/>
                <a:cs typeface="Arial"/>
                <a:sym typeface="Arial"/>
              </a:rPr>
              <a:t>will</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define</a:t>
            </a:r>
            <a:r>
              <a:rPr lang="it-IT" sz="1100" b="0" i="0" u="none" strike="noStrike" cap="none" dirty="0">
                <a:solidFill>
                  <a:schemeClr val="dk1"/>
                </a:solidFill>
                <a:latin typeface="Arial"/>
                <a:ea typeface="Arial"/>
                <a:cs typeface="Arial"/>
                <a:sym typeface="Arial"/>
              </a:rPr>
              <a:t> </a:t>
            </a:r>
          </a:p>
          <a:p>
            <a:pPr rtl="0"/>
            <a:r>
              <a:rPr lang="it-IT" sz="1100" b="0" i="0" u="none" strike="noStrike" cap="none" dirty="0">
                <a:solidFill>
                  <a:schemeClr val="dk1"/>
                </a:solidFill>
                <a:latin typeface="Arial"/>
                <a:ea typeface="Arial"/>
                <a:cs typeface="Arial"/>
                <a:sym typeface="Arial"/>
              </a:rPr>
              <a:t>How </a:t>
            </a:r>
            <a:r>
              <a:rPr lang="it-IT" sz="1100" b="0" i="0" u="none" strike="noStrike" cap="none" dirty="0" err="1">
                <a:solidFill>
                  <a:schemeClr val="dk1"/>
                </a:solidFill>
                <a:latin typeface="Arial"/>
                <a:ea typeface="Arial"/>
                <a:cs typeface="Arial"/>
                <a:sym typeface="Arial"/>
              </a:rPr>
              <a:t>we</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approach</a:t>
            </a:r>
            <a:r>
              <a:rPr lang="it-IT" sz="1100" b="0" i="0" u="none" strike="noStrike" cap="none" dirty="0">
                <a:solidFill>
                  <a:schemeClr val="dk1"/>
                </a:solidFill>
                <a:latin typeface="Arial"/>
                <a:ea typeface="Arial"/>
                <a:cs typeface="Arial"/>
                <a:sym typeface="Arial"/>
              </a:rPr>
              <a:t> stress, </a:t>
            </a:r>
          </a:p>
          <a:p>
            <a:pPr rtl="0"/>
            <a:r>
              <a:rPr lang="it-IT" sz="1100" b="0" i="0" u="none" strike="noStrike" cap="none" dirty="0">
                <a:solidFill>
                  <a:schemeClr val="dk1"/>
                </a:solidFill>
                <a:latin typeface="Arial"/>
                <a:ea typeface="Arial"/>
                <a:cs typeface="Arial"/>
                <a:sym typeface="Arial"/>
              </a:rPr>
              <a:t>I </a:t>
            </a:r>
            <a:r>
              <a:rPr lang="it-IT" sz="1100" b="0" i="0" u="none" strike="noStrike" cap="none" dirty="0" err="1">
                <a:solidFill>
                  <a:schemeClr val="dk1"/>
                </a:solidFill>
                <a:latin typeface="Arial"/>
                <a:ea typeface="Arial"/>
                <a:cs typeface="Arial"/>
                <a:sym typeface="Arial"/>
              </a:rPr>
              <a:t>will</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define</a:t>
            </a:r>
            <a:r>
              <a:rPr lang="it-IT" sz="1100" b="0" i="0" u="none" strike="noStrike" cap="none" dirty="0">
                <a:solidFill>
                  <a:schemeClr val="dk1"/>
                </a:solidFill>
                <a:latin typeface="Arial"/>
                <a:ea typeface="Arial"/>
                <a:cs typeface="Arial"/>
                <a:sym typeface="Arial"/>
              </a:rPr>
              <a:t> the </a:t>
            </a:r>
            <a:r>
              <a:rPr lang="it-IT" sz="1100" b="0" i="0" u="none" strike="noStrike" cap="none" dirty="0" err="1">
                <a:solidFill>
                  <a:schemeClr val="dk1"/>
                </a:solidFill>
                <a:latin typeface="Arial"/>
                <a:ea typeface="Arial"/>
                <a:cs typeface="Arial"/>
                <a:sym typeface="Arial"/>
              </a:rPr>
              <a:t>intervention</a:t>
            </a:r>
            <a:r>
              <a:rPr lang="it-IT" sz="1100" b="0" i="0" u="none" strike="noStrike" cap="none" dirty="0">
                <a:solidFill>
                  <a:schemeClr val="dk1"/>
                </a:solidFill>
                <a:latin typeface="Arial"/>
                <a:ea typeface="Arial"/>
                <a:cs typeface="Arial"/>
                <a:sym typeface="Arial"/>
              </a:rPr>
              <a:t> and </a:t>
            </a:r>
            <a:r>
              <a:rPr lang="it-IT" sz="1100" b="0" i="0" u="none" strike="noStrike" cap="none" dirty="0" err="1">
                <a:solidFill>
                  <a:schemeClr val="dk1"/>
                </a:solidFill>
                <a:latin typeface="Arial"/>
                <a:ea typeface="Arial"/>
                <a:cs typeface="Arial"/>
                <a:sym typeface="Arial"/>
              </a:rPr>
              <a:t>justification</a:t>
            </a:r>
            <a:r>
              <a:rPr lang="it-IT" sz="1100" b="0" i="0" u="none" strike="noStrike" cap="none" dirty="0">
                <a:solidFill>
                  <a:schemeClr val="dk1"/>
                </a:solidFill>
                <a:latin typeface="Arial"/>
                <a:ea typeface="Arial"/>
                <a:cs typeface="Arial"/>
                <a:sym typeface="Arial"/>
              </a:rPr>
              <a:t> for the meta-</a:t>
            </a:r>
            <a:r>
              <a:rPr lang="it-IT" sz="1100" b="0" i="0" u="none" strike="noStrike" cap="none" dirty="0" err="1">
                <a:solidFill>
                  <a:schemeClr val="dk1"/>
                </a:solidFill>
                <a:latin typeface="Arial"/>
                <a:ea typeface="Arial"/>
                <a:cs typeface="Arial"/>
                <a:sym typeface="Arial"/>
              </a:rPr>
              <a:t>analysis</a:t>
            </a:r>
            <a:endParaRPr lang="it-IT" sz="1100" b="0" i="0" u="none" strike="noStrike" cap="none" dirty="0">
              <a:solidFill>
                <a:schemeClr val="dk1"/>
              </a:solidFill>
              <a:latin typeface="Arial"/>
              <a:ea typeface="Arial"/>
              <a:cs typeface="Arial"/>
              <a:sym typeface="Arial"/>
            </a:endParaRPr>
          </a:p>
          <a:p>
            <a:pPr rtl="0"/>
            <a:r>
              <a:rPr lang="it-IT" sz="1100" b="0" i="0" u="none" strike="noStrike" cap="none" dirty="0">
                <a:solidFill>
                  <a:schemeClr val="dk1"/>
                </a:solidFill>
                <a:latin typeface="Arial"/>
                <a:ea typeface="Arial"/>
                <a:cs typeface="Arial"/>
                <a:sym typeface="Arial"/>
              </a:rPr>
              <a:t>I </a:t>
            </a:r>
            <a:r>
              <a:rPr lang="it-IT" sz="1100" b="0" i="0" u="none" strike="noStrike" cap="none" dirty="0" err="1">
                <a:solidFill>
                  <a:schemeClr val="dk1"/>
                </a:solidFill>
                <a:latin typeface="Arial"/>
                <a:ea typeface="Arial"/>
                <a:cs typeface="Arial"/>
                <a:sym typeface="Arial"/>
              </a:rPr>
              <a:t>will</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present</a:t>
            </a:r>
            <a:r>
              <a:rPr lang="it-IT" sz="1100" b="0" i="0" u="none" strike="noStrike" cap="none" dirty="0">
                <a:solidFill>
                  <a:schemeClr val="dk1"/>
                </a:solidFill>
                <a:latin typeface="Arial"/>
                <a:ea typeface="Arial"/>
                <a:cs typeface="Arial"/>
                <a:sym typeface="Arial"/>
              </a:rPr>
              <a:t> the </a:t>
            </a:r>
            <a:r>
              <a:rPr lang="it-IT" sz="1100" b="0" i="0" u="none" strike="noStrike" cap="none" dirty="0" err="1">
                <a:solidFill>
                  <a:schemeClr val="dk1"/>
                </a:solidFill>
                <a:latin typeface="Arial"/>
                <a:ea typeface="Arial"/>
                <a:cs typeface="Arial"/>
                <a:sym typeface="Arial"/>
              </a:rPr>
              <a:t>results</a:t>
            </a:r>
            <a:endParaRPr lang="it-IT" sz="1100" b="0" i="0" u="none" strike="noStrike" cap="none" dirty="0">
              <a:solidFill>
                <a:schemeClr val="dk1"/>
              </a:solidFill>
              <a:latin typeface="Arial"/>
              <a:ea typeface="Arial"/>
              <a:cs typeface="Arial"/>
              <a:sym typeface="Arial"/>
            </a:endParaRPr>
          </a:p>
          <a:p>
            <a:pPr rtl="0"/>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49547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8899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 </a:t>
            </a:r>
            <a:r>
              <a:rPr lang="it-IT" dirty="0" err="1"/>
              <a:t>will</a:t>
            </a:r>
            <a:r>
              <a:rPr lang="it-IT" dirty="0"/>
              <a:t> </a:t>
            </a:r>
            <a:r>
              <a:rPr lang="it-IT" dirty="0" err="1"/>
              <a:t>also</a:t>
            </a:r>
            <a:r>
              <a:rPr lang="it-IT" dirty="0"/>
              <a:t> </a:t>
            </a:r>
            <a:r>
              <a:rPr lang="it-IT" dirty="0" err="1"/>
              <a:t>try</a:t>
            </a:r>
            <a:r>
              <a:rPr lang="it-IT" dirty="0"/>
              <a:t> to </a:t>
            </a:r>
            <a:r>
              <a:rPr lang="it-IT" dirty="0" err="1"/>
              <a:t>adress</a:t>
            </a:r>
            <a:r>
              <a:rPr lang="it-IT" dirty="0"/>
              <a:t> some </a:t>
            </a:r>
            <a:r>
              <a:rPr lang="it-IT" dirty="0" err="1"/>
              <a:t>important</a:t>
            </a:r>
            <a:r>
              <a:rPr lang="it-IT" dirty="0"/>
              <a:t> </a:t>
            </a:r>
            <a:r>
              <a:rPr lang="it-IT" dirty="0" err="1"/>
              <a:t>questions</a:t>
            </a:r>
            <a:r>
              <a:rPr lang="it-IT" dirty="0"/>
              <a:t> </a:t>
            </a:r>
            <a:r>
              <a:rPr lang="it-IT" dirty="0" err="1"/>
              <a:t>such</a:t>
            </a:r>
            <a:r>
              <a:rPr lang="it-IT" dirty="0"/>
              <a:t> </a:t>
            </a:r>
            <a:r>
              <a:rPr lang="it-IT" dirty="0" err="1"/>
              <a:t>as</a:t>
            </a:r>
            <a:r>
              <a:rPr lang="it-IT" dirty="0"/>
              <a:t> </a:t>
            </a:r>
          </a:p>
          <a:p>
            <a:endParaRPr lang="it-IT" dirty="0"/>
          </a:p>
        </p:txBody>
      </p:sp>
    </p:spTree>
    <p:extLst>
      <p:ext uri="{BB962C8B-B14F-4D97-AF65-F5344CB8AC3E}">
        <p14:creationId xmlns:p14="http://schemas.microsoft.com/office/powerpoint/2010/main" val="341499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it-IT" sz="1100" b="0" i="0" u="none" strike="noStrike" cap="none" dirty="0" err="1">
                <a:solidFill>
                  <a:schemeClr val="dk1"/>
                </a:solidFill>
                <a:latin typeface="Arial"/>
                <a:ea typeface="Arial"/>
                <a:cs typeface="Arial"/>
                <a:sym typeface="Arial"/>
              </a:rPr>
              <a:t>Before</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going</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into</a:t>
            </a:r>
            <a:r>
              <a:rPr lang="it-IT" sz="1100" b="0" i="0" u="none" strike="noStrike" cap="none" dirty="0">
                <a:solidFill>
                  <a:schemeClr val="dk1"/>
                </a:solidFill>
                <a:latin typeface="Arial"/>
                <a:ea typeface="Arial"/>
                <a:cs typeface="Arial"/>
                <a:sym typeface="Arial"/>
              </a:rPr>
              <a:t> the meta-</a:t>
            </a:r>
            <a:r>
              <a:rPr lang="it-IT" sz="1100" b="0" i="0" u="none" strike="noStrike" cap="none" dirty="0" err="1">
                <a:solidFill>
                  <a:schemeClr val="dk1"/>
                </a:solidFill>
                <a:latin typeface="Arial"/>
                <a:ea typeface="Arial"/>
                <a:cs typeface="Arial"/>
                <a:sym typeface="Arial"/>
              </a:rPr>
              <a:t>analysis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it</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important</a:t>
            </a:r>
            <a:r>
              <a:rPr lang="it-IT" sz="1100" b="0" i="0" u="none" strike="noStrike" cap="none" dirty="0">
                <a:solidFill>
                  <a:schemeClr val="dk1"/>
                </a:solidFill>
                <a:latin typeface="Arial"/>
                <a:ea typeface="Arial"/>
                <a:cs typeface="Arial"/>
                <a:sym typeface="Arial"/>
              </a:rPr>
              <a:t> to </a:t>
            </a:r>
            <a:r>
              <a:rPr lang="it-IT" sz="1100" b="0" i="0" u="none" strike="noStrike" cap="none" dirty="0" err="1">
                <a:solidFill>
                  <a:schemeClr val="dk1"/>
                </a:solidFill>
                <a:latin typeface="Arial"/>
                <a:ea typeface="Arial"/>
                <a:cs typeface="Arial"/>
                <a:sym typeface="Arial"/>
              </a:rPr>
              <a:t>provide</a:t>
            </a:r>
            <a:r>
              <a:rPr lang="it-IT" sz="1100" b="0" i="0" u="none" strike="noStrike" cap="none" dirty="0">
                <a:solidFill>
                  <a:schemeClr val="dk1"/>
                </a:solidFill>
                <a:latin typeface="Arial"/>
                <a:ea typeface="Arial"/>
                <a:cs typeface="Arial"/>
                <a:sym typeface="Arial"/>
              </a:rPr>
              <a:t> a </a:t>
            </a:r>
            <a:r>
              <a:rPr lang="it-IT" sz="1100" b="0" i="0" u="none" strike="noStrike" cap="none" dirty="0" err="1">
                <a:solidFill>
                  <a:schemeClr val="dk1"/>
                </a:solidFill>
                <a:latin typeface="Arial"/>
                <a:ea typeface="Arial"/>
                <a:cs typeface="Arial"/>
                <a:sym typeface="Arial"/>
              </a:rPr>
              <a:t>definition</a:t>
            </a:r>
            <a:r>
              <a:rPr lang="it-IT" sz="1100" b="0" i="0" u="none" strike="noStrike" cap="none" dirty="0">
                <a:solidFill>
                  <a:schemeClr val="dk1"/>
                </a:solidFill>
                <a:latin typeface="Arial"/>
                <a:ea typeface="Arial"/>
                <a:cs typeface="Arial"/>
                <a:sym typeface="Arial"/>
              </a:rPr>
              <a:t> of stress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587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rtl="0"/>
            <a:r>
              <a:rPr lang="it-IT" sz="1100" b="1" i="0" u="none" strike="noStrike" kern="1200" cap="none" dirty="0">
                <a:solidFill>
                  <a:schemeClr val="dk1"/>
                </a:solidFill>
                <a:effectLst/>
                <a:latin typeface="Arial"/>
                <a:ea typeface="Arial"/>
                <a:cs typeface="Arial"/>
                <a:sym typeface="Arial"/>
              </a:rPr>
              <a:t>To do </a:t>
            </a:r>
            <a:r>
              <a:rPr lang="it-IT" sz="1100" b="1" i="0" u="none" strike="noStrike" kern="1200" cap="none" dirty="0" err="1">
                <a:solidFill>
                  <a:schemeClr val="dk1"/>
                </a:solidFill>
                <a:effectLst/>
                <a:latin typeface="Arial"/>
                <a:ea typeface="Arial"/>
                <a:cs typeface="Arial"/>
                <a:sym typeface="Arial"/>
              </a:rPr>
              <a:t>that</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we</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will</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borrow</a:t>
            </a:r>
            <a:r>
              <a:rPr lang="it-IT" sz="1100" b="1" i="0" u="none" strike="noStrike" kern="1200" cap="none" dirty="0">
                <a:solidFill>
                  <a:schemeClr val="dk1"/>
                </a:solidFill>
                <a:effectLst/>
                <a:latin typeface="Arial"/>
                <a:ea typeface="Arial"/>
                <a:cs typeface="Arial"/>
                <a:sym typeface="Arial"/>
              </a:rPr>
              <a:t> the </a:t>
            </a:r>
            <a:r>
              <a:rPr lang="it-IT" sz="1100" b="1" i="0" u="none" strike="noStrike" kern="1200" cap="none" dirty="0" err="1">
                <a:solidFill>
                  <a:schemeClr val="dk1"/>
                </a:solidFill>
                <a:effectLst/>
                <a:latin typeface="Arial"/>
                <a:ea typeface="Arial"/>
                <a:cs typeface="Arial"/>
                <a:sym typeface="Arial"/>
              </a:rPr>
              <a:t>definition</a:t>
            </a:r>
            <a:r>
              <a:rPr lang="it-IT" sz="1100" b="1" i="0" u="none" strike="noStrike" kern="1200" cap="none" dirty="0">
                <a:solidFill>
                  <a:schemeClr val="dk1"/>
                </a:solidFill>
                <a:effectLst/>
                <a:latin typeface="Arial"/>
                <a:ea typeface="Arial"/>
                <a:cs typeface="Arial"/>
                <a:sym typeface="Arial"/>
              </a:rPr>
              <a:t> of </a:t>
            </a:r>
            <a:r>
              <a:rPr lang="it-IT" sz="1100" b="1" i="0" u="none" strike="noStrike" kern="1200" cap="none" dirty="0" err="1">
                <a:solidFill>
                  <a:schemeClr val="dk1"/>
                </a:solidFill>
                <a:effectLst/>
                <a:latin typeface="Arial"/>
                <a:ea typeface="Arial"/>
                <a:cs typeface="Arial"/>
                <a:sym typeface="Arial"/>
              </a:rPr>
              <a:t>Lazarus</a:t>
            </a:r>
            <a:r>
              <a:rPr lang="it-IT" sz="1100" b="1" i="0" u="none" strike="noStrike" kern="1200" cap="none" dirty="0">
                <a:solidFill>
                  <a:schemeClr val="dk1"/>
                </a:solidFill>
                <a:effectLst/>
                <a:latin typeface="Arial"/>
                <a:ea typeface="Arial"/>
                <a:cs typeface="Arial"/>
                <a:sym typeface="Arial"/>
              </a:rPr>
              <a:t> and </a:t>
            </a:r>
            <a:r>
              <a:rPr lang="it-IT" sz="1100" b="1" i="0" u="none" strike="noStrike" kern="1200" cap="none" dirty="0" err="1">
                <a:solidFill>
                  <a:schemeClr val="dk1"/>
                </a:solidFill>
                <a:effectLst/>
                <a:latin typeface="Arial"/>
                <a:ea typeface="Arial"/>
                <a:cs typeface="Arial"/>
                <a:sym typeface="Arial"/>
              </a:rPr>
              <a:t>Folkman</a:t>
            </a:r>
            <a:r>
              <a:rPr lang="it-IT" sz="1100" b="1" i="0" u="none" strike="noStrike" kern="1200" cap="none" dirty="0">
                <a:solidFill>
                  <a:schemeClr val="dk1"/>
                </a:solidFill>
                <a:effectLst/>
                <a:latin typeface="Arial"/>
                <a:ea typeface="Arial"/>
                <a:cs typeface="Arial"/>
                <a:sym typeface="Arial"/>
              </a:rPr>
              <a:t>. </a:t>
            </a:r>
            <a:r>
              <a:rPr lang="it-IT" sz="1100" b="1" i="0" u="none" strike="noStrike" kern="1200" cap="none" dirty="0" err="1">
                <a:solidFill>
                  <a:schemeClr val="dk1"/>
                </a:solidFill>
                <a:effectLst/>
                <a:latin typeface="Arial"/>
                <a:ea typeface="Arial"/>
                <a:cs typeface="Arial"/>
                <a:sym typeface="Arial"/>
              </a:rPr>
              <a:t>According</a:t>
            </a:r>
            <a:r>
              <a:rPr lang="it-IT" sz="1100" b="1" i="0" u="none" strike="noStrike" kern="1200" cap="none" dirty="0">
                <a:solidFill>
                  <a:schemeClr val="dk1"/>
                </a:solidFill>
                <a:effectLst/>
                <a:latin typeface="Arial"/>
                <a:ea typeface="Arial"/>
                <a:cs typeface="Arial"/>
                <a:sym typeface="Arial"/>
              </a:rPr>
              <a:t> to </a:t>
            </a:r>
            <a:r>
              <a:rPr lang="it-IT" sz="1100" b="1" i="0" u="none" strike="noStrike" kern="1200" cap="none" dirty="0" err="1">
                <a:solidFill>
                  <a:schemeClr val="dk1"/>
                </a:solidFill>
                <a:effectLst/>
                <a:latin typeface="Arial"/>
                <a:ea typeface="Arial"/>
                <a:cs typeface="Arial"/>
                <a:sym typeface="Arial"/>
              </a:rPr>
              <a:t>them</a:t>
            </a:r>
            <a:r>
              <a:rPr lang="it-IT" sz="1100" b="1" i="0" u="none" strike="noStrike" kern="1200" cap="none" dirty="0">
                <a:solidFill>
                  <a:schemeClr val="dk1"/>
                </a:solidFill>
                <a:effectLst/>
                <a:latin typeface="Arial"/>
                <a:ea typeface="Arial"/>
                <a:cs typeface="Arial"/>
                <a:sym typeface="Arial"/>
              </a:rPr>
              <a:t> stress </a:t>
            </a:r>
            <a:r>
              <a:rPr lang="it-IT" sz="1100" b="1" i="0" u="none" strike="noStrike" kern="1200" cap="none" dirty="0" err="1">
                <a:solidFill>
                  <a:schemeClr val="dk1"/>
                </a:solidFill>
                <a:effectLst/>
                <a:latin typeface="Arial"/>
                <a:ea typeface="Arial"/>
                <a:cs typeface="Arial"/>
                <a:sym typeface="Arial"/>
              </a:rPr>
              <a:t>is</a:t>
            </a:r>
            <a:br>
              <a:rPr lang="it-IT" dirty="0"/>
            </a:br>
            <a:endParaRPr lang="it-IT" dirty="0"/>
          </a:p>
        </p:txBody>
      </p:sp>
    </p:spTree>
    <p:extLst>
      <p:ext uri="{BB962C8B-B14F-4D97-AF65-F5344CB8AC3E}">
        <p14:creationId xmlns:p14="http://schemas.microsoft.com/office/powerpoint/2010/main" val="203074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sz="1100" b="0" i="0" u="none" strike="noStrike" kern="1200" cap="none" dirty="0">
                <a:solidFill>
                  <a:schemeClr val="dk1"/>
                </a:solidFill>
                <a:effectLst/>
                <a:latin typeface="Arial"/>
                <a:ea typeface="Arial"/>
                <a:cs typeface="Arial"/>
                <a:sym typeface="Arial"/>
              </a:rPr>
              <a:t>The </a:t>
            </a:r>
            <a:r>
              <a:rPr lang="it-IT" sz="1100" b="0" i="0" u="none" strike="noStrike" kern="1200" cap="none" dirty="0" err="1">
                <a:solidFill>
                  <a:schemeClr val="dk1"/>
                </a:solidFill>
                <a:effectLst/>
                <a:latin typeface="Arial"/>
                <a:ea typeface="Arial"/>
                <a:cs typeface="Arial"/>
                <a:sym typeface="Arial"/>
              </a:rPr>
              <a:t>response</a:t>
            </a:r>
            <a:r>
              <a:rPr lang="it-IT" sz="1100" b="0" i="0" u="none" strike="noStrike" kern="1200" cap="none" dirty="0">
                <a:solidFill>
                  <a:schemeClr val="dk1"/>
                </a:solidFill>
                <a:effectLst/>
                <a:latin typeface="Arial"/>
                <a:ea typeface="Arial"/>
                <a:cs typeface="Arial"/>
                <a:sym typeface="Arial"/>
              </a:rPr>
              <a:t> to stress can be </a:t>
            </a:r>
            <a:r>
              <a:rPr lang="it-IT" sz="1100" b="0" i="0" u="none" strike="noStrike" kern="1200" cap="none" dirty="0" err="1">
                <a:solidFill>
                  <a:schemeClr val="dk1"/>
                </a:solidFill>
                <a:effectLst/>
                <a:latin typeface="Arial"/>
                <a:ea typeface="Arial"/>
                <a:cs typeface="Arial"/>
                <a:sym typeface="Arial"/>
              </a:rPr>
              <a:t>thought</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as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separated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three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different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components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Affective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physiological</a:t>
            </a:r>
            <a:r>
              <a:rPr lang="it-IT" sz="1100" b="0" i="0" u="none" strike="noStrike" kern="1200" cap="none" dirty="0">
                <a:solidFill>
                  <a:schemeClr val="dk1"/>
                </a:solidFill>
                <a:effectLst/>
                <a:latin typeface="Arial"/>
                <a:ea typeface="Arial"/>
                <a:cs typeface="Arial"/>
                <a:sym typeface="Arial"/>
              </a:rPr>
              <a:t> and cognitive. </a:t>
            </a:r>
            <a:r>
              <a:rPr lang="it-IT" sz="1100" b="0" i="0" u="none" strike="noStrike" kern="1200" cap="none" dirty="0" err="1">
                <a:solidFill>
                  <a:schemeClr val="dk1"/>
                </a:solidFill>
                <a:effectLst/>
                <a:latin typeface="Arial"/>
                <a:ea typeface="Arial"/>
                <a:cs typeface="Arial"/>
                <a:sym typeface="Arial"/>
              </a:rPr>
              <a:t>we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nevertheless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agree</a:t>
            </a:r>
            <a:r>
              <a:rPr lang="it-IT" sz="1100" b="0" i="0" u="none" strike="noStrike" kern="1200" cap="none" dirty="0">
                <a:solidFill>
                  <a:schemeClr val="dk1"/>
                </a:solidFill>
                <a:effectLst/>
                <a:latin typeface="Arial"/>
                <a:ea typeface="Arial"/>
                <a:cs typeface="Arial"/>
                <a:sym typeface="Arial"/>
              </a:rPr>
              <a:t> with the </a:t>
            </a:r>
            <a:r>
              <a:rPr lang="it-IT" sz="1100" b="0" i="0" u="none" strike="noStrike" kern="1200" cap="none" dirty="0" err="1">
                <a:solidFill>
                  <a:schemeClr val="dk1"/>
                </a:solidFill>
                <a:effectLst/>
                <a:latin typeface="Arial"/>
                <a:ea typeface="Arial"/>
                <a:cs typeface="Arial"/>
                <a:sym typeface="Arial"/>
              </a:rPr>
              <a:t>theoretical</a:t>
            </a:r>
            <a:r>
              <a:rPr lang="it-IT" sz="1100" b="0" i="0" u="none" strike="noStrike" kern="1200" cap="none" dirty="0">
                <a:solidFill>
                  <a:schemeClr val="dk1"/>
                </a:solidFill>
                <a:effectLst/>
                <a:latin typeface="Arial"/>
                <a:ea typeface="Arial"/>
                <a:cs typeface="Arial"/>
                <a:sym typeface="Arial"/>
              </a:rPr>
              <a:t> position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these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different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types</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response</a:t>
            </a:r>
            <a:r>
              <a:rPr lang="it-IT" sz="1100" b="0" i="0" u="none" strike="noStrike" kern="1200" cap="none" dirty="0">
                <a:solidFill>
                  <a:schemeClr val="dk1"/>
                </a:solidFill>
                <a:effectLst/>
                <a:latin typeface="Arial"/>
                <a:ea typeface="Arial"/>
                <a:cs typeface="Arial"/>
                <a:sym typeface="Arial"/>
              </a:rPr>
              <a:t> do </a:t>
            </a:r>
            <a:r>
              <a:rPr lang="it-IT" sz="1100" b="0" i="0" u="none" strike="noStrike" kern="1200" cap="none" dirty="0" err="1">
                <a:solidFill>
                  <a:schemeClr val="dk1"/>
                </a:solidFill>
                <a:effectLst/>
                <a:latin typeface="Arial"/>
                <a:ea typeface="Arial"/>
                <a:cs typeface="Arial"/>
                <a:sym typeface="Arial"/>
              </a:rPr>
              <a:t>not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really</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present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theoretical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distinctions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But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yet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splitting</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them</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into</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three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different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categories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allows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us</a:t>
            </a:r>
            <a:r>
              <a:rPr lang="it-IT" sz="1100" b="0" i="0" u="none" strike="noStrike" kern="1200" cap="none" dirty="0">
                <a:solidFill>
                  <a:schemeClr val="dk1"/>
                </a:solidFill>
                <a:effectLst/>
                <a:latin typeface="Arial"/>
                <a:ea typeface="Arial"/>
                <a:cs typeface="Arial"/>
                <a:sym typeface="Arial"/>
              </a:rPr>
              <a:t> to </a:t>
            </a:r>
            <a:r>
              <a:rPr lang="it-IT" sz="1100" b="0" i="0" u="none" strike="noStrike" kern="1200" cap="none" dirty="0" err="1">
                <a:solidFill>
                  <a:schemeClr val="dk1"/>
                </a:solidFill>
                <a:effectLst/>
                <a:latin typeface="Arial"/>
                <a:ea typeface="Arial"/>
                <a:cs typeface="Arial"/>
                <a:sym typeface="Arial"/>
              </a:rPr>
              <a:t>better</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understand</a:t>
            </a:r>
            <a:r>
              <a:rPr lang="it-IT" sz="1100" b="0" i="0" u="none" strike="noStrike" kern="1200" cap="none" dirty="0">
                <a:solidFill>
                  <a:schemeClr val="dk1"/>
                </a:solidFill>
                <a:effectLst/>
                <a:latin typeface="Arial"/>
                <a:ea typeface="Arial"/>
                <a:cs typeface="Arial"/>
                <a:sym typeface="Arial"/>
              </a:rPr>
              <a:t> the </a:t>
            </a:r>
            <a:r>
              <a:rPr lang="it-IT" sz="1100" b="0" i="0" u="none" strike="noStrike" kern="1200" cap="none" dirty="0" err="1">
                <a:solidFill>
                  <a:schemeClr val="dk1"/>
                </a:solidFill>
                <a:effectLst/>
                <a:latin typeface="Arial"/>
                <a:ea typeface="Arial"/>
                <a:cs typeface="Arial"/>
                <a:sym typeface="Arial"/>
              </a:rPr>
              <a:t>potential</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applied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value</a:t>
            </a:r>
            <a:r>
              <a:rPr lang="it-IT" sz="1100" b="0" i="0" u="none" strike="noStrike" kern="1200" cap="none" dirty="0">
                <a:solidFill>
                  <a:schemeClr val="dk1"/>
                </a:solidFill>
                <a:effectLst/>
                <a:latin typeface="Arial"/>
                <a:ea typeface="Arial"/>
                <a:cs typeface="Arial"/>
                <a:sym typeface="Arial"/>
              </a:rPr>
              <a:t> of the stress-</a:t>
            </a:r>
            <a:r>
              <a:rPr lang="it-IT" sz="1100" b="0" i="0" u="none" strike="noStrike" kern="1200" cap="none" dirty="0" err="1">
                <a:solidFill>
                  <a:schemeClr val="dk1"/>
                </a:solidFill>
                <a:effectLst/>
                <a:latin typeface="Arial"/>
                <a:ea typeface="Arial"/>
                <a:cs typeface="Arial"/>
                <a:sym typeface="Arial"/>
              </a:rPr>
              <a:t>regulation</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strategies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included</a:t>
            </a:r>
            <a:r>
              <a:rPr lang="it-IT" sz="1100" b="0" i="0" u="none" strike="noStrike" kern="1200" cap="none" dirty="0">
                <a:solidFill>
                  <a:schemeClr val="dk1"/>
                </a:solidFill>
                <a:effectLst/>
                <a:latin typeface="Arial"/>
                <a:ea typeface="Arial"/>
                <a:cs typeface="Arial"/>
                <a:sym typeface="Arial"/>
              </a:rPr>
              <a:t> in </a:t>
            </a:r>
            <a:r>
              <a:rPr lang="it-IT" sz="1100" b="0" i="0" u="none" strike="noStrike" kern="1200" cap="none" dirty="0" err="1">
                <a:solidFill>
                  <a:schemeClr val="dk1"/>
                </a:solidFill>
                <a:effectLst/>
                <a:latin typeface="Arial"/>
                <a:ea typeface="Arial"/>
                <a:cs typeface="Arial"/>
                <a:sym typeface="Arial"/>
              </a:rPr>
              <a:t>our</a:t>
            </a:r>
            <a:r>
              <a:rPr lang="it-IT" sz="1100" b="0" i="0" u="none" strike="noStrike" kern="1200" cap="none" dirty="0">
                <a:solidFill>
                  <a:schemeClr val="dk1"/>
                </a:solidFill>
                <a:effectLst/>
                <a:latin typeface="Arial"/>
                <a:ea typeface="Arial"/>
                <a:cs typeface="Arial"/>
                <a:sym typeface="Arial"/>
              </a:rPr>
              <a:t> work.</a:t>
            </a:r>
            <a:endParaRPr lang="it-IT" dirty="0"/>
          </a:p>
        </p:txBody>
      </p:sp>
    </p:spTree>
    <p:extLst>
      <p:ext uri="{BB962C8B-B14F-4D97-AF65-F5344CB8AC3E}">
        <p14:creationId xmlns:p14="http://schemas.microsoft.com/office/powerpoint/2010/main" val="1681506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ote 1">
            <a:extLst>
              <a:ext uri="{FF2B5EF4-FFF2-40B4-BE49-F238E27FC236}">
                <a16:creationId xmlns:a16="http://schemas.microsoft.com/office/drawing/2014/main" id="{2550ADAB-A91B-5142-B77E-624A4A37C669}"/>
              </a:ext>
            </a:extLst>
          </p:cNvPr>
          <p:cNvSpPr>
            <a:spLocks noGrp="1"/>
          </p:cNvSpPr>
          <p:nvPr>
            <p:ph type="body" idx="1"/>
          </p:nvPr>
        </p:nvSpPr>
        <p:spPr/>
        <p:txBody>
          <a:bodyPr/>
          <a:lstStyle/>
          <a:p>
            <a:r>
              <a:rPr lang="it-IT" sz="1100" b="0" i="0" u="none" strike="noStrike" kern="1200" cap="none" dirty="0" err="1">
                <a:solidFill>
                  <a:schemeClr val="dk1"/>
                </a:solidFill>
                <a:effectLst/>
                <a:latin typeface="Arial"/>
                <a:ea typeface="Arial"/>
                <a:cs typeface="Arial"/>
                <a:sym typeface="Arial"/>
              </a:rPr>
              <a:t>When</a:t>
            </a:r>
            <a:r>
              <a:rPr lang="it-IT" sz="1100" b="0" i="0" u="none" strike="noStrike" kern="1200" cap="none" dirty="0">
                <a:solidFill>
                  <a:schemeClr val="dk1"/>
                </a:solidFill>
                <a:effectLst/>
                <a:latin typeface="Arial"/>
                <a:ea typeface="Arial"/>
                <a:cs typeface="Arial"/>
                <a:sym typeface="Arial"/>
              </a:rPr>
              <a:t> stress </a:t>
            </a:r>
            <a:r>
              <a:rPr lang="it-IT" sz="1100" b="0" i="0" u="none" strike="noStrike" kern="1200" cap="none" dirty="0" err="1">
                <a:solidFill>
                  <a:schemeClr val="dk1"/>
                </a:solidFill>
                <a:effectLst/>
                <a:latin typeface="Arial"/>
                <a:ea typeface="Arial"/>
                <a:cs typeface="Arial"/>
                <a:sym typeface="Arial"/>
              </a:rPr>
              <a:t>exceeds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what</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one</a:t>
            </a:r>
            <a:r>
              <a:rPr lang="it-IT" sz="1100" b="0" i="0" u="none" strike="noStrike" kern="1200" cap="none" dirty="0">
                <a:solidFill>
                  <a:schemeClr val="dk1"/>
                </a:solidFill>
                <a:effectLst/>
                <a:latin typeface="Arial"/>
                <a:ea typeface="Arial"/>
                <a:cs typeface="Arial"/>
                <a:sym typeface="Arial"/>
              </a:rPr>
              <a:t> can </a:t>
            </a:r>
            <a:r>
              <a:rPr lang="it-IT" sz="1100" b="0" i="0" u="none" strike="noStrike" kern="1200" cap="none" dirty="0" err="1">
                <a:solidFill>
                  <a:schemeClr val="dk1"/>
                </a:solidFill>
                <a:effectLst/>
                <a:latin typeface="Arial"/>
                <a:ea typeface="Arial"/>
                <a:cs typeface="Arial"/>
                <a:sym typeface="Arial"/>
              </a:rPr>
              <a:t>handle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longer-term</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affective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consequences</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may</a:t>
            </a:r>
            <a:r>
              <a:rPr lang="it-IT" sz="1100" b="0" i="0" u="none" strike="noStrike" kern="1200" cap="none" dirty="0">
                <a:solidFill>
                  <a:schemeClr val="dk1"/>
                </a:solidFill>
                <a:effectLst/>
                <a:latin typeface="Arial"/>
                <a:ea typeface="Arial"/>
                <a:cs typeface="Arial"/>
                <a:sym typeface="Arial"/>
              </a:rPr>
              <a:t> emerge, </a:t>
            </a:r>
            <a:r>
              <a:rPr lang="it-IT" sz="1100" b="0" i="0" u="none" strike="noStrike" kern="1200" cap="none" dirty="0" err="1">
                <a:solidFill>
                  <a:schemeClr val="dk1"/>
                </a:solidFill>
                <a:effectLst/>
                <a:latin typeface="Arial"/>
                <a:ea typeface="Arial"/>
                <a:cs typeface="Arial"/>
                <a:sym typeface="Arial"/>
              </a:rPr>
              <a:t>like</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depression</a:t>
            </a:r>
            <a:r>
              <a:rPr lang="it-IT" sz="1100" b="0" i="0" u="none" strike="noStrike" kern="1200" cap="none" dirty="0">
                <a:solidFill>
                  <a:schemeClr val="dk1"/>
                </a:solidFill>
                <a:effectLst/>
                <a:latin typeface="Arial"/>
                <a:ea typeface="Arial"/>
                <a:cs typeface="Arial"/>
                <a:sym typeface="Arial"/>
              </a:rPr>
              <a:t> or </a:t>
            </a:r>
            <a:r>
              <a:rPr lang="it-IT" sz="1100" b="0" i="0" u="none" strike="noStrike" kern="1200" cap="none" dirty="0" err="1">
                <a:solidFill>
                  <a:schemeClr val="dk1"/>
                </a:solidFill>
                <a:effectLst/>
                <a:latin typeface="Arial"/>
                <a:ea typeface="Arial"/>
                <a:cs typeface="Arial"/>
                <a:sym typeface="Arial"/>
              </a:rPr>
              <a:t>chronic</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anxiety</a:t>
            </a:r>
            <a:r>
              <a:rPr lang="it-IT" sz="1100" b="0" i="0" u="none" strike="noStrike" kern="1200" cap="none" dirty="0">
                <a:solidFill>
                  <a:schemeClr val="dk1"/>
                </a:solidFill>
                <a:effectLst/>
                <a:latin typeface="Arial"/>
                <a:ea typeface="Arial"/>
                <a:cs typeface="Arial"/>
                <a:sym typeface="Arial"/>
              </a:rPr>
              <a:t> and we </a:t>
            </a:r>
            <a:r>
              <a:rPr lang="it-IT" sz="1100" b="0" i="0" u="none" strike="noStrike" kern="1200" cap="none" dirty="0" err="1">
                <a:solidFill>
                  <a:schemeClr val="dk1"/>
                </a:solidFill>
                <a:effectLst/>
                <a:latin typeface="Arial"/>
                <a:ea typeface="Arial"/>
                <a:cs typeface="Arial"/>
                <a:sym typeface="Arial"/>
              </a:rPr>
              <a:t>did</a:t>
            </a:r>
            <a:r>
              <a:rPr lang="it-IT" sz="1100" b="0" i="0" u="none" strike="noStrike" kern="1200" cap="none" dirty="0">
                <a:solidFill>
                  <a:schemeClr val="dk1"/>
                </a:solidFill>
                <a:effectLst/>
                <a:latin typeface="Arial"/>
                <a:ea typeface="Arial"/>
                <a:cs typeface="Arial"/>
                <a:sym typeface="Arial"/>
              </a:rPr>
              <a:t> </a:t>
            </a:r>
            <a:r>
              <a:rPr lang="it-IT" sz="1100" b="0" i="0" u="none" strike="noStrike" kern="1200" cap="none" dirty="0" err="1">
                <a:solidFill>
                  <a:schemeClr val="dk1"/>
                </a:solidFill>
                <a:effectLst/>
                <a:latin typeface="Arial"/>
                <a:ea typeface="Arial"/>
                <a:cs typeface="Arial"/>
                <a:sym typeface="Arial"/>
              </a:rPr>
              <a:t>also</a:t>
            </a:r>
            <a:r>
              <a:rPr lang="it-IT" sz="1100" b="0" i="0" u="none" strike="noStrike" kern="1200" cap="none" dirty="0">
                <a:solidFill>
                  <a:schemeClr val="dk1"/>
                </a:solidFill>
                <a:effectLst/>
                <a:latin typeface="Arial"/>
                <a:ea typeface="Arial"/>
                <a:cs typeface="Arial"/>
                <a:sym typeface="Arial"/>
              </a:rPr>
              <a:t> an </a:t>
            </a:r>
            <a:r>
              <a:rPr lang="it-IT" sz="1100" b="0" i="0" u="none" strike="noStrike" kern="1200" cap="none" dirty="0" err="1">
                <a:solidFill>
                  <a:schemeClr val="dk1"/>
                </a:solidFill>
                <a:effectLst/>
                <a:latin typeface="Arial"/>
                <a:ea typeface="Arial"/>
                <a:cs typeface="Arial"/>
                <a:sym typeface="Arial"/>
              </a:rPr>
              <a:t>assessment</a:t>
            </a:r>
            <a:r>
              <a:rPr lang="it-IT" sz="1100" b="0" i="0" u="none" strike="noStrike" kern="1200" cap="none" dirty="0">
                <a:solidFill>
                  <a:schemeClr val="dk1"/>
                </a:solidFill>
                <a:effectLst/>
                <a:latin typeface="Arial"/>
                <a:ea typeface="Arial"/>
                <a:cs typeface="Arial"/>
                <a:sym typeface="Arial"/>
              </a:rPr>
              <a:t> of </a:t>
            </a:r>
            <a:r>
              <a:rPr lang="it-IT" sz="1100" b="0" i="0" u="none" strike="noStrike" kern="1200" cap="none" dirty="0" err="1">
                <a:solidFill>
                  <a:schemeClr val="dk1"/>
                </a:solidFill>
                <a:effectLst/>
                <a:latin typeface="Arial"/>
                <a:ea typeface="Arial"/>
                <a:cs typeface="Arial"/>
                <a:sym typeface="Arial"/>
              </a:rPr>
              <a:t>that</a:t>
            </a:r>
            <a:r>
              <a:rPr lang="it-IT" sz="1100" b="0" i="0" u="none" strike="noStrike" kern="1200" cap="none" dirty="0">
                <a:solidFill>
                  <a:schemeClr val="dk1"/>
                </a:solidFill>
                <a:effectLst/>
                <a:latin typeface="Arial"/>
                <a:ea typeface="Arial"/>
                <a:cs typeface="Arial"/>
                <a:sym typeface="Arial"/>
              </a:rPr>
              <a:t> in our meta-analysis</a:t>
            </a:r>
            <a:endParaRPr lang="en-US" dirty="0"/>
          </a:p>
        </p:txBody>
      </p:sp>
    </p:spTree>
    <p:extLst>
      <p:ext uri="{BB962C8B-B14F-4D97-AF65-F5344CB8AC3E}">
        <p14:creationId xmlns:p14="http://schemas.microsoft.com/office/powerpoint/2010/main" val="2753468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it-IT" sz="1100" b="0" i="0" u="none" strike="noStrike" cap="none" dirty="0">
                <a:solidFill>
                  <a:schemeClr val="dk1"/>
                </a:solidFill>
                <a:latin typeface="Arial"/>
                <a:ea typeface="Arial"/>
                <a:cs typeface="Arial"/>
                <a:sym typeface="Arial"/>
              </a:rPr>
              <a:t>I </a:t>
            </a:r>
            <a:r>
              <a:rPr lang="it-IT" sz="1100" b="0" i="0" u="none" strike="noStrike" cap="none" dirty="0" err="1">
                <a:solidFill>
                  <a:schemeClr val="dk1"/>
                </a:solidFill>
                <a:latin typeface="Arial"/>
                <a:ea typeface="Arial"/>
                <a:cs typeface="Arial"/>
                <a:sym typeface="Arial"/>
              </a:rPr>
              <a:t>will</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now</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present</a:t>
            </a:r>
            <a:r>
              <a:rPr lang="it-IT" sz="1100" b="0" i="0" u="none" strike="noStrike" cap="none" dirty="0">
                <a:solidFill>
                  <a:schemeClr val="dk1"/>
                </a:solidFill>
                <a:latin typeface="Arial"/>
                <a:ea typeface="Arial"/>
                <a:cs typeface="Arial"/>
                <a:sym typeface="Arial"/>
              </a:rPr>
              <a:t> the </a:t>
            </a:r>
            <a:r>
              <a:rPr lang="it-IT" sz="1100" b="0" i="0" u="none" strike="noStrike" cap="none" dirty="0" err="1">
                <a:solidFill>
                  <a:schemeClr val="dk1"/>
                </a:solidFill>
                <a:latin typeface="Arial"/>
                <a:ea typeface="Arial"/>
                <a:cs typeface="Arial"/>
                <a:sym typeface="Arial"/>
              </a:rPr>
              <a:t>interventions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that</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have</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been</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included</a:t>
            </a:r>
            <a:r>
              <a:rPr lang="it-IT" sz="1100" b="0" i="0" u="none" strike="noStrike" cap="none" dirty="0">
                <a:solidFill>
                  <a:schemeClr val="dk1"/>
                </a:solidFill>
                <a:latin typeface="Arial"/>
                <a:ea typeface="Arial"/>
                <a:cs typeface="Arial"/>
                <a:sym typeface="Arial"/>
              </a:rPr>
              <a:t> in </a:t>
            </a:r>
            <a:r>
              <a:rPr lang="it-IT" sz="1100" b="0" i="0" u="none" strike="noStrike" cap="none" dirty="0" err="1">
                <a:solidFill>
                  <a:schemeClr val="dk1"/>
                </a:solidFill>
                <a:latin typeface="Arial"/>
                <a:ea typeface="Arial"/>
                <a:cs typeface="Arial"/>
                <a:sym typeface="Arial"/>
              </a:rPr>
              <a:t>my</a:t>
            </a:r>
            <a:r>
              <a:rPr lang="it-IT" sz="1100" b="0" i="0" u="none" strike="noStrike" cap="none" dirty="0">
                <a:solidFill>
                  <a:schemeClr val="dk1"/>
                </a:solidFill>
                <a:latin typeface="Arial"/>
                <a:ea typeface="Arial"/>
                <a:cs typeface="Arial"/>
                <a:sym typeface="Arial"/>
              </a:rPr>
              <a:t> meta-</a:t>
            </a:r>
            <a:r>
              <a:rPr lang="it-IT" sz="1100" b="0" i="0" u="none" strike="noStrike" cap="none" dirty="0" err="1">
                <a:solidFill>
                  <a:schemeClr val="dk1"/>
                </a:solidFill>
                <a:latin typeface="Arial"/>
                <a:ea typeface="Arial"/>
                <a:cs typeface="Arial"/>
                <a:sym typeface="Arial"/>
              </a:rPr>
              <a:t>analysis</a:t>
            </a:r>
            <a:r>
              <a:rPr lang="it-IT" sz="1100" b="0" i="0" u="none" strike="noStrike" cap="none" dirty="0">
                <a:solidFill>
                  <a:schemeClr val="dk1"/>
                </a:solidFill>
                <a:latin typeface="Arial"/>
                <a:ea typeface="Arial"/>
                <a:cs typeface="Arial"/>
                <a:sym typeface="Arial"/>
              </a:rPr>
              <a:t> and the </a:t>
            </a:r>
            <a:r>
              <a:rPr lang="it-IT" sz="1100" b="0" i="0" u="none" strike="noStrike" cap="none" dirty="0" err="1">
                <a:solidFill>
                  <a:schemeClr val="dk1"/>
                </a:solidFill>
                <a:latin typeface="Arial"/>
                <a:ea typeface="Arial"/>
                <a:cs typeface="Arial"/>
                <a:sym typeface="Arial"/>
              </a:rPr>
              <a:t>compelling</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reasons</a:t>
            </a:r>
            <a:r>
              <a:rPr lang="it-IT" sz="1100" b="0" i="0" u="none" strike="noStrike" cap="none" dirty="0">
                <a:solidFill>
                  <a:schemeClr val="dk1"/>
                </a:solidFill>
                <a:latin typeface="Arial"/>
                <a:ea typeface="Arial"/>
                <a:cs typeface="Arial"/>
                <a:sym typeface="Arial"/>
              </a:rPr>
              <a:t> for </a:t>
            </a:r>
            <a:r>
              <a:rPr lang="it-IT" sz="1100" b="0" i="0" u="none" strike="noStrike" cap="none" dirty="0" err="1">
                <a:solidFill>
                  <a:schemeClr val="dk1"/>
                </a:solidFill>
                <a:latin typeface="Arial"/>
                <a:ea typeface="Arial"/>
                <a:cs typeface="Arial"/>
                <a:sym typeface="Arial"/>
              </a:rPr>
              <a:t>which</a:t>
            </a:r>
            <a:r>
              <a:rPr lang="it-IT" sz="1100" b="0" i="0" u="none" strike="noStrike" cap="none" dirty="0">
                <a:solidFill>
                  <a:schemeClr val="dk1"/>
                </a:solidFill>
                <a:latin typeface="Arial"/>
                <a:ea typeface="Arial"/>
                <a:cs typeface="Arial"/>
                <a:sym typeface="Arial"/>
              </a:rPr>
              <a:t> I </a:t>
            </a:r>
            <a:r>
              <a:rPr lang="it-IT" sz="1100" b="0" i="0" u="none" strike="noStrike" cap="none" dirty="0" err="1">
                <a:solidFill>
                  <a:schemeClr val="dk1"/>
                </a:solidFill>
                <a:latin typeface="Arial"/>
                <a:ea typeface="Arial"/>
                <a:cs typeface="Arial"/>
                <a:sym typeface="Arial"/>
              </a:rPr>
              <a:t>decided</a:t>
            </a:r>
            <a:r>
              <a:rPr lang="it-IT" sz="1100" b="0" i="0" u="none" strike="noStrike" cap="none" dirty="0">
                <a:solidFill>
                  <a:schemeClr val="dk1"/>
                </a:solidFill>
                <a:latin typeface="Arial"/>
                <a:ea typeface="Arial"/>
                <a:cs typeface="Arial"/>
                <a:sym typeface="Arial"/>
              </a:rPr>
              <a:t> to </a:t>
            </a:r>
            <a:r>
              <a:rPr lang="it-IT" sz="1100" b="0" i="0" u="none" strike="noStrike" cap="none" dirty="0" err="1">
                <a:solidFill>
                  <a:schemeClr val="dk1"/>
                </a:solidFill>
                <a:latin typeface="Arial"/>
                <a:ea typeface="Arial"/>
                <a:cs typeface="Arial"/>
                <a:sym typeface="Arial"/>
              </a:rPr>
              <a:t>conduct</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this</a:t>
            </a:r>
            <a:r>
              <a:rPr lang="it-IT" sz="1100" b="0" i="0" u="none" strike="noStrike" cap="none" dirty="0">
                <a:solidFill>
                  <a:schemeClr val="dk1"/>
                </a:solidFill>
                <a:latin typeface="Arial"/>
                <a:ea typeface="Arial"/>
                <a:cs typeface="Arial"/>
                <a:sym typeface="Arial"/>
              </a:rPr>
              <a:t> </a:t>
            </a:r>
            <a:r>
              <a:rPr lang="it-IT" sz="1100" b="0" i="0" u="none" strike="noStrike" cap="none" dirty="0" err="1">
                <a:solidFill>
                  <a:schemeClr val="dk1"/>
                </a:solidFill>
                <a:latin typeface="Arial"/>
                <a:ea typeface="Arial"/>
                <a:cs typeface="Arial"/>
                <a:sym typeface="Arial"/>
              </a:rPr>
              <a:t>synthesis</a:t>
            </a:r>
            <a:endParaRPr lang="it-IT"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53167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poi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90250" y="488250"/>
            <a:ext cx="62271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Roboto"/>
              <a:buNone/>
              <a:defRPr sz="6000" b="0" i="0" u="none" strike="noStrike" cap="none">
                <a:solidFill>
                  <a:schemeClr val="lt1"/>
                </a:solidFill>
                <a:latin typeface="Roboto"/>
                <a:ea typeface="Roboto"/>
                <a:cs typeface="Roboto"/>
                <a:sym typeface="Roboto"/>
              </a:defRPr>
            </a:lvl1pPr>
            <a:lvl2pPr lvl="1" indent="0" rtl="0">
              <a:spcBef>
                <a:spcPts val="0"/>
              </a:spcBef>
              <a:buClr>
                <a:schemeClr val="lt1"/>
              </a:buClr>
              <a:buFont typeface="Roboto"/>
              <a:buNone/>
              <a:defRPr sz="6000">
                <a:solidFill>
                  <a:schemeClr val="lt1"/>
                </a:solidFill>
                <a:latin typeface="Roboto"/>
                <a:ea typeface="Roboto"/>
                <a:cs typeface="Roboto"/>
                <a:sym typeface="Roboto"/>
              </a:defRPr>
            </a:lvl2pPr>
            <a:lvl3pPr lvl="2" indent="0" rtl="0">
              <a:spcBef>
                <a:spcPts val="0"/>
              </a:spcBef>
              <a:buClr>
                <a:schemeClr val="lt1"/>
              </a:buClr>
              <a:buFont typeface="Roboto"/>
              <a:buNone/>
              <a:defRPr sz="6000">
                <a:solidFill>
                  <a:schemeClr val="lt1"/>
                </a:solidFill>
                <a:latin typeface="Roboto"/>
                <a:ea typeface="Roboto"/>
                <a:cs typeface="Roboto"/>
                <a:sym typeface="Roboto"/>
              </a:defRPr>
            </a:lvl3pPr>
            <a:lvl4pPr lvl="3" indent="0" rtl="0">
              <a:spcBef>
                <a:spcPts val="0"/>
              </a:spcBef>
              <a:buClr>
                <a:schemeClr val="lt1"/>
              </a:buClr>
              <a:buFont typeface="Roboto"/>
              <a:buNone/>
              <a:defRPr sz="6000">
                <a:solidFill>
                  <a:schemeClr val="lt1"/>
                </a:solidFill>
                <a:latin typeface="Roboto"/>
                <a:ea typeface="Roboto"/>
                <a:cs typeface="Roboto"/>
                <a:sym typeface="Roboto"/>
              </a:defRPr>
            </a:lvl4pPr>
            <a:lvl5pPr lvl="4" indent="0" rtl="0">
              <a:spcBef>
                <a:spcPts val="0"/>
              </a:spcBef>
              <a:buClr>
                <a:schemeClr val="lt1"/>
              </a:buClr>
              <a:buFont typeface="Roboto"/>
              <a:buNone/>
              <a:defRPr sz="6000">
                <a:solidFill>
                  <a:schemeClr val="lt1"/>
                </a:solidFill>
                <a:latin typeface="Roboto"/>
                <a:ea typeface="Roboto"/>
                <a:cs typeface="Roboto"/>
                <a:sym typeface="Roboto"/>
              </a:defRPr>
            </a:lvl5pPr>
            <a:lvl6pPr lvl="5" indent="0" rtl="0">
              <a:spcBef>
                <a:spcPts val="0"/>
              </a:spcBef>
              <a:buClr>
                <a:schemeClr val="lt1"/>
              </a:buClr>
              <a:buFont typeface="Roboto"/>
              <a:buNone/>
              <a:defRPr sz="6000">
                <a:solidFill>
                  <a:schemeClr val="lt1"/>
                </a:solidFill>
                <a:latin typeface="Roboto"/>
                <a:ea typeface="Roboto"/>
                <a:cs typeface="Roboto"/>
                <a:sym typeface="Roboto"/>
              </a:defRPr>
            </a:lvl6pPr>
            <a:lvl7pPr lvl="6" indent="0" rtl="0">
              <a:spcBef>
                <a:spcPts val="0"/>
              </a:spcBef>
              <a:buClr>
                <a:schemeClr val="lt1"/>
              </a:buClr>
              <a:buFont typeface="Roboto"/>
              <a:buNone/>
              <a:defRPr sz="6000">
                <a:solidFill>
                  <a:schemeClr val="lt1"/>
                </a:solidFill>
                <a:latin typeface="Roboto"/>
                <a:ea typeface="Roboto"/>
                <a:cs typeface="Roboto"/>
                <a:sym typeface="Roboto"/>
              </a:defRPr>
            </a:lvl7pPr>
            <a:lvl8pPr lvl="7" indent="0" rtl="0">
              <a:spcBef>
                <a:spcPts val="0"/>
              </a:spcBef>
              <a:buClr>
                <a:schemeClr val="lt1"/>
              </a:buClr>
              <a:buFont typeface="Roboto"/>
              <a:buNone/>
              <a:defRPr sz="6000">
                <a:solidFill>
                  <a:schemeClr val="lt1"/>
                </a:solidFill>
                <a:latin typeface="Roboto"/>
                <a:ea typeface="Roboto"/>
                <a:cs typeface="Roboto"/>
                <a:sym typeface="Roboto"/>
              </a:defRPr>
            </a:lvl8pPr>
            <a:lvl9pPr lvl="8" indent="0" rtl="0">
              <a:spcBef>
                <a:spcPts val="0"/>
              </a:spcBef>
              <a:buClr>
                <a:schemeClr val="lt1"/>
              </a:buClr>
              <a:buFont typeface="Roboto"/>
              <a:buNone/>
              <a:defRPr sz="6000">
                <a:solidFill>
                  <a:schemeClr val="lt1"/>
                </a:solidFill>
                <a:latin typeface="Roboto"/>
                <a:ea typeface="Roboto"/>
                <a:cs typeface="Roboto"/>
                <a:sym typeface="Roboto"/>
              </a:defRPr>
            </a:lvl9pPr>
          </a:lstStyle>
          <a:p>
            <a:endParaRPr/>
          </a:p>
        </p:txBody>
      </p:sp>
      <p:sp>
        <p:nvSpPr>
          <p:cNvPr id="13" name="Shape 13"/>
          <p:cNvSpPr txBox="1">
            <a:spLocks noGrp="1"/>
          </p:cNvSpPr>
          <p:nvPr>
            <p:ph type="sldNum" idx="12"/>
          </p:nvPr>
        </p:nvSpPr>
        <p:spPr>
          <a:xfrm>
            <a:off x="8523539" y="4695623"/>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a:solidFill>
                  <a:schemeClr val="lt1"/>
                </a:solidFill>
                <a:latin typeface="Arial"/>
                <a:ea typeface="Arial"/>
                <a:cs typeface="Arial"/>
                <a:sym typeface="Arial"/>
              </a:rPr>
              <a:t>‹N›</a:t>
            </a:fld>
            <a:endParaRPr lang="it-IT"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Titolo e testo verticali">
    <p:spTree>
      <p:nvGrpSpPr>
        <p:cNvPr id="1" name="Shape 86"/>
        <p:cNvGrpSpPr/>
        <p:nvPr/>
      </p:nvGrpSpPr>
      <p:grpSpPr>
        <a:xfrm>
          <a:off x="0" y="0"/>
          <a:ext cx="0" cy="0"/>
          <a:chOff x="0" y="0"/>
          <a:chExt cx="0" cy="0"/>
        </a:xfrm>
      </p:grpSpPr>
      <p:sp>
        <p:nvSpPr>
          <p:cNvPr id="87" name="Shape 87"/>
          <p:cNvSpPr txBox="1">
            <a:spLocks noGrp="1"/>
          </p:cNvSpPr>
          <p:nvPr>
            <p:ph type="title"/>
          </p:nvPr>
        </p:nvSpPr>
        <p:spPr>
          <a:xfrm rot="5400000">
            <a:off x="5350071" y="1467444"/>
            <a:ext cx="4358877" cy="1971675"/>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8" name="Shape 88"/>
          <p:cNvSpPr txBox="1">
            <a:spLocks noGrp="1"/>
          </p:cNvSpPr>
          <p:nvPr>
            <p:ph type="body" idx="1"/>
          </p:nvPr>
        </p:nvSpPr>
        <p:spPr>
          <a:xfrm rot="5400000">
            <a:off x="1349571" y="-447079"/>
            <a:ext cx="4358877" cy="5800725"/>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Shape 90"/>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14" name="Rectangle 13"/>
          <p:cNvSpPr/>
          <p:nvPr userDrawn="1"/>
        </p:nvSpPr>
        <p:spPr>
          <a:xfrm>
            <a:off x="0" y="2559676"/>
            <a:ext cx="9144000" cy="2583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solidFill>
                <a:schemeClr val="bg1">
                  <a:lumMod val="9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3" name="Group 2"/>
          <p:cNvGrpSpPr/>
          <p:nvPr userDrawn="1"/>
        </p:nvGrpSpPr>
        <p:grpSpPr>
          <a:xfrm>
            <a:off x="515002" y="1070555"/>
            <a:ext cx="5729849" cy="3282044"/>
            <a:chOff x="2007319" y="1438225"/>
            <a:chExt cx="8493749" cy="4865200"/>
          </a:xfrm>
        </p:grpSpPr>
        <p:sp>
          <p:nvSpPr>
            <p:cNvPr id="4" name="Freeform 3"/>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5" name="Freeform 4"/>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6" name="Freeform 5"/>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7" name="Rectangle 6"/>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8" name="Freeform 7"/>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9" name="Rectangle 8"/>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050" kern="1200">
                <a:latin typeface="Roboto Light"/>
              </a:endParaRPr>
            </a:p>
          </p:txBody>
        </p:sp>
        <p:sp>
          <p:nvSpPr>
            <p:cNvPr id="10" name="Oval 9"/>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3" name="Picture Placeholder 1"/>
          <p:cNvSpPr>
            <a:spLocks noGrp="1"/>
          </p:cNvSpPr>
          <p:nvPr>
            <p:ph type="pic" sz="quarter" idx="10"/>
          </p:nvPr>
        </p:nvSpPr>
        <p:spPr>
          <a:xfrm>
            <a:off x="1247154" y="1238695"/>
            <a:ext cx="4306490" cy="2720578"/>
          </a:xfrm>
          <a:prstGeom prst="rect">
            <a:avLst/>
          </a:prstGeom>
        </p:spPr>
      </p:sp>
    </p:spTree>
    <p:extLst>
      <p:ext uri="{BB962C8B-B14F-4D97-AF65-F5344CB8AC3E}">
        <p14:creationId xmlns:p14="http://schemas.microsoft.com/office/powerpoint/2010/main" val="404153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28650"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 name="Shape 35"/>
          <p:cNvSpPr txBox="1">
            <a:spLocks noGrp="1"/>
          </p:cNvSpPr>
          <p:nvPr>
            <p:ph type="body" idx="1"/>
          </p:nvPr>
        </p:nvSpPr>
        <p:spPr>
          <a:xfrm>
            <a:off x="628650" y="1369219"/>
            <a:ext cx="7886700" cy="3263504"/>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a:solidFill>
                  <a:srgbClr val="888888"/>
                </a:solidFill>
                <a:latin typeface="Arial"/>
                <a:ea typeface="Arial"/>
                <a:cs typeface="Arial"/>
                <a:sym typeface="Arial"/>
              </a:rPr>
              <a:t>‹N›</a:t>
            </a:fld>
            <a:endParaRPr lang="it-IT"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Intestazione sezione">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23887" y="1282304"/>
            <a:ext cx="7886700" cy="2139553"/>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1" name="Shape 41"/>
          <p:cNvSpPr txBox="1">
            <a:spLocks noGrp="1"/>
          </p:cNvSpPr>
          <p:nvPr>
            <p:ph type="body" idx="1"/>
          </p:nvPr>
        </p:nvSpPr>
        <p:spPr>
          <a:xfrm>
            <a:off x="623887" y="3442098"/>
            <a:ext cx="7886700" cy="1125140"/>
          </a:xfrm>
          <a:prstGeom prst="rect">
            <a:avLst/>
          </a:prstGeom>
          <a:noFill/>
          <a:ln>
            <a:noFill/>
          </a:ln>
        </p:spPr>
        <p:txBody>
          <a:bodyPr wrap="square" lIns="91425" tIns="91425" rIns="91425" bIns="91425" anchor="t" anchorCtr="0"/>
          <a:lstStyle>
            <a:lvl1pPr marL="0" marR="0" lvl="0" indent="0" algn="l" rtl="0">
              <a:lnSpc>
                <a:spcPct val="90000"/>
              </a:lnSpc>
              <a:spcBef>
                <a:spcPts val="75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spcAft>
                <a:spcPts val="0"/>
              </a:spcAft>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spcAft>
                <a:spcPts val="0"/>
              </a:spcAft>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spcAft>
                <a:spcPts val="0"/>
              </a:spcAft>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0"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7" name="Shape 47"/>
          <p:cNvSpPr txBox="1">
            <a:spLocks noGrp="1"/>
          </p:cNvSpPr>
          <p:nvPr>
            <p:ph type="body" idx="1"/>
          </p:nvPr>
        </p:nvSpPr>
        <p:spPr>
          <a:xfrm>
            <a:off x="628650" y="1369219"/>
            <a:ext cx="3886200" cy="3263504"/>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2"/>
          </p:nvPr>
        </p:nvSpPr>
        <p:spPr>
          <a:xfrm>
            <a:off x="4629150" y="1369219"/>
            <a:ext cx="3886200" cy="3263504"/>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Shape 50"/>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nfronto">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629841"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4" name="Shape 54"/>
          <p:cNvSpPr txBox="1">
            <a:spLocks noGrp="1"/>
          </p:cNvSpPr>
          <p:nvPr>
            <p:ph type="body" idx="1"/>
          </p:nvPr>
        </p:nvSpPr>
        <p:spPr>
          <a:xfrm>
            <a:off x="629841" y="1260870"/>
            <a:ext cx="3868340" cy="617934"/>
          </a:xfrm>
          <a:prstGeom prst="rect">
            <a:avLst/>
          </a:prstGeom>
          <a:noFill/>
          <a:ln>
            <a:noFill/>
          </a:ln>
        </p:spPr>
        <p:txBody>
          <a:bodyPr wrap="square" lIns="91425" tIns="91425" rIns="91425" bIns="91425" anchor="b" anchorCtr="0"/>
          <a:lstStyle>
            <a:lvl1pPr marL="0" marR="0" lvl="0" indent="0" algn="l" rtl="0">
              <a:lnSpc>
                <a:spcPct val="90000"/>
              </a:lnSpc>
              <a:spcBef>
                <a:spcPts val="75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2"/>
          </p:nvPr>
        </p:nvSpPr>
        <p:spPr>
          <a:xfrm>
            <a:off x="629841" y="1878806"/>
            <a:ext cx="3868340" cy="2763440"/>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body" idx="3"/>
          </p:nvPr>
        </p:nvSpPr>
        <p:spPr>
          <a:xfrm>
            <a:off x="4629150" y="1260870"/>
            <a:ext cx="3887389" cy="617934"/>
          </a:xfrm>
          <a:prstGeom prst="rect">
            <a:avLst/>
          </a:prstGeom>
          <a:noFill/>
          <a:ln>
            <a:noFill/>
          </a:ln>
        </p:spPr>
        <p:txBody>
          <a:bodyPr wrap="square" lIns="91425" tIns="91425" rIns="91425" bIns="91425" anchor="b" anchorCtr="0"/>
          <a:lstStyle>
            <a:lvl1pPr marL="0" marR="0" lvl="0" indent="0" algn="l" rtl="0">
              <a:lnSpc>
                <a:spcPct val="90000"/>
              </a:lnSpc>
              <a:spcBef>
                <a:spcPts val="75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350" b="1"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4"/>
          </p:nvPr>
        </p:nvSpPr>
        <p:spPr>
          <a:xfrm>
            <a:off x="4629150" y="1878806"/>
            <a:ext cx="3887389" cy="2763440"/>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Solo titolo">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8650"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3" name="Shape 63"/>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uto con didascalia">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29841" y="342900"/>
            <a:ext cx="2949178" cy="120015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8" name="Shape 68"/>
          <p:cNvSpPr txBox="1">
            <a:spLocks noGrp="1"/>
          </p:cNvSpPr>
          <p:nvPr>
            <p:ph type="body" idx="1"/>
          </p:nvPr>
        </p:nvSpPr>
        <p:spPr>
          <a:xfrm>
            <a:off x="3887391" y="740568"/>
            <a:ext cx="4629150" cy="3655217"/>
          </a:xfrm>
          <a:prstGeom prst="rect">
            <a:avLst/>
          </a:prstGeom>
          <a:noFill/>
          <a:ln>
            <a:noFill/>
          </a:ln>
        </p:spPr>
        <p:txBody>
          <a:bodyPr wrap="square" lIns="91425" tIns="91425" rIns="91425" bIns="91425" anchor="t" anchorCtr="0"/>
          <a:lstStyle>
            <a:lvl1pPr marL="304800" marR="0" lvl="0" indent="12700" algn="l" rtl="0">
              <a:lnSpc>
                <a:spcPct val="90000"/>
              </a:lnSpc>
              <a:spcBef>
                <a:spcPts val="75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603250" marR="0" lvl="1" indent="38100" algn="l" rtl="0">
              <a:lnSpc>
                <a:spcPct val="90000"/>
              </a:lnSpc>
              <a:spcBef>
                <a:spcPts val="375"/>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914400" marR="0" lvl="2"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12850" marR="0" lvl="3"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55750" marR="0" lvl="4"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98650" marR="0" lvl="5"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41550" marR="0" lvl="6"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84450" marR="0" lvl="7"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27350" marR="0" lvl="8"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body" idx="2"/>
          </p:nvPr>
        </p:nvSpPr>
        <p:spPr>
          <a:xfrm>
            <a:off x="629841" y="1543050"/>
            <a:ext cx="2949178" cy="2858691"/>
          </a:xfrm>
          <a:prstGeom prst="rect">
            <a:avLst/>
          </a:prstGeom>
          <a:noFill/>
          <a:ln>
            <a:noFill/>
          </a:ln>
        </p:spPr>
        <p:txBody>
          <a:bodyPr wrap="square" lIns="91425" tIns="91425" rIns="91425" bIns="91425" anchor="t" anchorCtr="0"/>
          <a:lstStyle>
            <a:lvl1pPr marL="0" marR="0" lvl="0" indent="0" algn="l" rtl="0">
              <a:lnSpc>
                <a:spcPct val="90000"/>
              </a:lnSpc>
              <a:spcBef>
                <a:spcPts val="75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Immagine con didascalia">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29841" y="342900"/>
            <a:ext cx="2949178" cy="120015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5" name="Shape 75"/>
          <p:cNvSpPr>
            <a:spLocks noGrp="1"/>
          </p:cNvSpPr>
          <p:nvPr>
            <p:ph type="pic" idx="2"/>
          </p:nvPr>
        </p:nvSpPr>
        <p:spPr>
          <a:xfrm>
            <a:off x="3887391" y="740568"/>
            <a:ext cx="4629150" cy="3655217"/>
          </a:xfrm>
          <a:prstGeom prst="rect">
            <a:avLst/>
          </a:prstGeom>
          <a:noFill/>
          <a:ln>
            <a:noFill/>
          </a:ln>
        </p:spPr>
        <p:txBody>
          <a:bodyPr wrap="square" lIns="91425" tIns="91425" rIns="91425" bIns="91425" anchor="t" anchorCtr="0"/>
          <a:lstStyle>
            <a:lvl1pPr marL="0" marR="0" lvl="0" indent="0" algn="l" rtl="0">
              <a:lnSpc>
                <a:spcPct val="90000"/>
              </a:lnSpc>
              <a:spcBef>
                <a:spcPts val="75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body" idx="1"/>
          </p:nvPr>
        </p:nvSpPr>
        <p:spPr>
          <a:xfrm>
            <a:off x="629841" y="1543050"/>
            <a:ext cx="2949178" cy="2858691"/>
          </a:xfrm>
          <a:prstGeom prst="rect">
            <a:avLst/>
          </a:prstGeom>
          <a:noFill/>
          <a:ln>
            <a:noFill/>
          </a:ln>
        </p:spPr>
        <p:txBody>
          <a:bodyPr wrap="square" lIns="91425" tIns="91425" rIns="91425" bIns="91425" anchor="t" anchorCtr="0"/>
          <a:lstStyle>
            <a:lvl1pPr marL="0" marR="0" lvl="0" indent="0" algn="l" rtl="0">
              <a:lnSpc>
                <a:spcPct val="90000"/>
              </a:lnSpc>
              <a:spcBef>
                <a:spcPts val="75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spcAft>
                <a:spcPts val="0"/>
              </a:spcAft>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spcAft>
                <a:spcPts val="0"/>
              </a:spcAft>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olo e testo verticale">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28650"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2" name="Shape 82"/>
          <p:cNvSpPr txBox="1">
            <a:spLocks noGrp="1"/>
          </p:cNvSpPr>
          <p:nvPr>
            <p:ph type="body" idx="1"/>
          </p:nvPr>
        </p:nvSpPr>
        <p:spPr>
          <a:xfrm rot="5400000">
            <a:off x="2940247" y="-942377"/>
            <a:ext cx="3263504" cy="7886700"/>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273842"/>
            <a:ext cx="7886700" cy="994172"/>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 name="Shape 7"/>
          <p:cNvSpPr txBox="1">
            <a:spLocks noGrp="1"/>
          </p:cNvSpPr>
          <p:nvPr>
            <p:ph type="body" idx="1"/>
          </p:nvPr>
        </p:nvSpPr>
        <p:spPr>
          <a:xfrm>
            <a:off x="628650" y="1369219"/>
            <a:ext cx="7886700" cy="3263504"/>
          </a:xfrm>
          <a:prstGeom prst="rect">
            <a:avLst/>
          </a:prstGeom>
          <a:noFill/>
          <a:ln>
            <a:noFill/>
          </a:ln>
        </p:spPr>
        <p:txBody>
          <a:bodyPr wrap="square" lIns="91425" tIns="91425" rIns="91425" bIns="91425" anchor="t" anchorCtr="0"/>
          <a:lstStyle>
            <a:lvl1pPr marL="260350" marR="0" lvl="0" indent="38100" algn="l" rtl="0">
              <a:lnSpc>
                <a:spcPct val="90000"/>
              </a:lnSpc>
              <a:spcBef>
                <a:spcPts val="75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71500" marR="0" lvl="1" indent="50800" algn="l" rtl="0">
              <a:lnSpc>
                <a:spcPct val="90000"/>
              </a:lnSpc>
              <a:spcBef>
                <a:spcPts val="375"/>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99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4pPr>
            <a:lvl5pPr marL="1543050" marR="0" lvl="4"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5pPr>
            <a:lvl6pPr marL="1885950" marR="0" lvl="5"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6pPr>
            <a:lvl7pPr marL="2228850" marR="0" lvl="6"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7pPr>
            <a:lvl8pPr marL="2571750" marR="0" lvl="7"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8pPr>
            <a:lvl9pPr marL="2914650" marR="0" lvl="8" indent="60660" algn="l" rtl="0">
              <a:lnSpc>
                <a:spcPct val="90000"/>
              </a:lnSpc>
              <a:spcBef>
                <a:spcPts val="375"/>
              </a:spcBef>
              <a:spcAft>
                <a:spcPts val="0"/>
              </a:spcAft>
              <a:buClr>
                <a:schemeClr val="dk1"/>
              </a:buClr>
              <a:buSzPct val="89663"/>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28650" y="4767262"/>
            <a:ext cx="2057400" cy="273842"/>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Shape 9"/>
          <p:cNvSpPr txBox="1">
            <a:spLocks noGrp="1"/>
          </p:cNvSpPr>
          <p:nvPr>
            <p:ph type="ftr" idx="11"/>
          </p:nvPr>
        </p:nvSpPr>
        <p:spPr>
          <a:xfrm>
            <a:off x="3028950" y="4767262"/>
            <a:ext cx="3086098" cy="273842"/>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Font typeface="Arial"/>
              <a:buNone/>
              <a:defRPr sz="9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457950" y="4767262"/>
            <a:ext cx="2057400" cy="273842"/>
          </a:xfrm>
          <a:prstGeom prst="rect">
            <a:avLst/>
          </a:prstGeom>
          <a:noFill/>
          <a:ln>
            <a:noFill/>
          </a:ln>
        </p:spPr>
        <p:txBody>
          <a:bodyPr wrap="square" lIns="91425" tIns="45700" rIns="91425" bIns="45700" anchor="ctr" anchorCtr="0">
            <a:noAutofit/>
          </a:bodyPr>
          <a:lstStyle/>
          <a:p>
            <a:pPr marL="0" marR="0" lvl="0" indent="0" algn="r" rtl="0">
              <a:lnSpc>
                <a:spcPct val="100000"/>
              </a:lnSpc>
              <a:spcBef>
                <a:spcPts val="0"/>
              </a:spcBef>
              <a:spcAft>
                <a:spcPts val="0"/>
              </a:spcAft>
              <a:buClr>
                <a:schemeClr val="lt2"/>
              </a:buClr>
              <a:buSzPct val="25000"/>
              <a:buFont typeface="Roboto"/>
              <a:buNone/>
            </a:pPr>
            <a:fld id="{00000000-1234-1234-1234-123412341234}" type="slidenum">
              <a:rPr lang="it-IT" sz="1000" b="0" i="0" u="none" strike="noStrike" cap="none">
                <a:solidFill>
                  <a:schemeClr val="lt2"/>
                </a:solidFill>
                <a:latin typeface="Roboto"/>
                <a:ea typeface="Roboto"/>
                <a:cs typeface="Roboto"/>
                <a:sym typeface="Roboto"/>
              </a:rPr>
              <a:t>‹N›</a:t>
            </a:fld>
            <a:endParaRPr lang="it-IT"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bit.ly/39Mifm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1.xml"/><Relationship Id="rId7" Type="http://schemas.openxmlformats.org/officeDocument/2006/relationships/hyperlink" Target="https://corelab.io/" TargetMode="Externa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5.jpg"/><Relationship Id="rId5" Type="http://schemas.openxmlformats.org/officeDocument/2006/relationships/image" Target="../media/image34.png"/><Relationship Id="rId10" Type="http://schemas.openxmlformats.org/officeDocument/2006/relationships/image" Target="../media/image11.png"/><Relationship Id="rId4" Type="http://schemas.openxmlformats.org/officeDocument/2006/relationships/notesSlide" Target="../notesSlides/notesSlide29.xm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corelab.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0.jpg"/><Relationship Id="rId7"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2" name="Immagine 1">
            <a:extLst>
              <a:ext uri="{FF2B5EF4-FFF2-40B4-BE49-F238E27FC236}">
                <a16:creationId xmlns:a16="http://schemas.microsoft.com/office/drawing/2014/main" id="{A34EC1E6-E39E-BB4F-8E54-772BB5E6B5F1}"/>
              </a:ext>
            </a:extLst>
          </p:cNvPr>
          <p:cNvPicPr>
            <a:picLocks noChangeAspect="1"/>
          </p:cNvPicPr>
          <p:nvPr/>
        </p:nvPicPr>
        <p:blipFill rotWithShape="1">
          <a:blip r:embed="rId3"/>
          <a:srcRect l="1701" t="1491" r="8940"/>
          <a:stretch/>
        </p:blipFill>
        <p:spPr>
          <a:xfrm>
            <a:off x="-21430" y="-12863"/>
            <a:ext cx="9166846" cy="5161335"/>
          </a:xfrm>
          <a:prstGeom prst="rect">
            <a:avLst/>
          </a:prstGeom>
        </p:spPr>
      </p:pic>
      <p:pic>
        <p:nvPicPr>
          <p:cNvPr id="15" name="Immagine 14">
            <a:extLst>
              <a:ext uri="{FF2B5EF4-FFF2-40B4-BE49-F238E27FC236}">
                <a16:creationId xmlns:a16="http://schemas.microsoft.com/office/drawing/2014/main" id="{8F18CCA4-C8CA-5D43-8F0C-A996AD265C4C}"/>
              </a:ext>
            </a:extLst>
          </p:cNvPr>
          <p:cNvPicPr>
            <a:picLocks noChangeAspect="1"/>
          </p:cNvPicPr>
          <p:nvPr/>
        </p:nvPicPr>
        <p:blipFill>
          <a:blip r:embed="rId4"/>
          <a:stretch>
            <a:fillRect/>
          </a:stretch>
        </p:blipFill>
        <p:spPr>
          <a:xfrm>
            <a:off x="7605116" y="4281726"/>
            <a:ext cx="1538884" cy="861774"/>
          </a:xfrm>
          <a:prstGeom prst="rect">
            <a:avLst/>
          </a:prstGeom>
        </p:spPr>
      </p:pic>
      <p:pic>
        <p:nvPicPr>
          <p:cNvPr id="1026" name="Picture 2">
            <a:extLst>
              <a:ext uri="{FF2B5EF4-FFF2-40B4-BE49-F238E27FC236}">
                <a16:creationId xmlns:a16="http://schemas.microsoft.com/office/drawing/2014/main" id="{E17ADDB7-FC14-E04E-8716-832278A95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3700" y="3604617"/>
            <a:ext cx="1538884" cy="1538884"/>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numero diapositiva 2">
            <a:extLst>
              <a:ext uri="{FF2B5EF4-FFF2-40B4-BE49-F238E27FC236}">
                <a16:creationId xmlns:a16="http://schemas.microsoft.com/office/drawing/2014/main" id="{979913C5-5C60-654A-A245-E5E22B33AB63}"/>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1</a:t>
            </a:fld>
            <a:endParaRPr lang="it-IT" sz="1400" b="0" i="0" u="none" strike="noStrike" cap="none">
              <a:solidFill>
                <a:schemeClr val="lt1"/>
              </a:solidFill>
              <a:latin typeface="Arial"/>
              <a:ea typeface="Arial"/>
              <a:cs typeface="Arial"/>
              <a:sym typeface="Arial"/>
            </a:endParaRPr>
          </a:p>
        </p:txBody>
      </p:sp>
      <p:sp>
        <p:nvSpPr>
          <p:cNvPr id="16" name="Shape 176">
            <a:extLst>
              <a:ext uri="{FF2B5EF4-FFF2-40B4-BE49-F238E27FC236}">
                <a16:creationId xmlns:a16="http://schemas.microsoft.com/office/drawing/2014/main" id="{15FC6E8C-BBDD-F947-B432-CD48C3BB7B12}"/>
              </a:ext>
            </a:extLst>
          </p:cNvPr>
          <p:cNvSpPr/>
          <p:nvPr/>
        </p:nvSpPr>
        <p:spPr>
          <a:xfrm>
            <a:off x="-10715" y="-3175"/>
            <a:ext cx="9165430" cy="5167765"/>
          </a:xfrm>
          <a:prstGeom prst="rect">
            <a:avLst/>
          </a:prstGeom>
          <a:solidFill>
            <a:srgbClr val="002060">
              <a:alpha val="40000"/>
            </a:srgbClr>
          </a:solidFill>
          <a:ln>
            <a:noFill/>
          </a:ln>
        </p:spPr>
        <p:txBody>
          <a:bodyPr wrap="square" lIns="91425" tIns="45700" rIns="91425" bIns="45700" anchor="ctr" anchorCtr="0">
            <a:noAutofit/>
          </a:bodyPr>
          <a:lstStyle/>
          <a:p>
            <a:pPr algn="ctr">
              <a:buClr>
                <a:srgbClr val="000000"/>
              </a:buClr>
            </a:pPr>
            <a:endParaRPr dirty="0">
              <a:solidFill>
                <a:schemeClr val="lt1"/>
              </a:solidFill>
            </a:endParaRPr>
          </a:p>
        </p:txBody>
      </p:sp>
      <p:sp>
        <p:nvSpPr>
          <p:cNvPr id="17" name="CasellaDiTesto 16">
            <a:extLst>
              <a:ext uri="{FF2B5EF4-FFF2-40B4-BE49-F238E27FC236}">
                <a16:creationId xmlns:a16="http://schemas.microsoft.com/office/drawing/2014/main" id="{86285B6B-8AC7-2048-B43D-787CBF413815}"/>
              </a:ext>
            </a:extLst>
          </p:cNvPr>
          <p:cNvSpPr txBox="1"/>
          <p:nvPr/>
        </p:nvSpPr>
        <p:spPr>
          <a:xfrm>
            <a:off x="8830" y="-17580"/>
            <a:ext cx="9156600" cy="4832092"/>
          </a:xfrm>
          <a:prstGeom prst="rect">
            <a:avLst/>
          </a:prstGeom>
          <a:noFill/>
        </p:spPr>
        <p:txBody>
          <a:bodyPr wrap="square" rtlCol="0">
            <a:spAutoFit/>
          </a:bodyPr>
          <a:lstStyle/>
          <a:p>
            <a:pPr algn="ctr"/>
            <a:endParaRPr lang="it-IT" b="1" dirty="0">
              <a:solidFill>
                <a:schemeClr val="bg1"/>
              </a:solidFill>
              <a:latin typeface="Arial" panose="020B0604020202020204" pitchFamily="34" charset="0"/>
              <a:cs typeface="Arial" panose="020B0604020202020204" pitchFamily="34" charset="0"/>
            </a:endParaRPr>
          </a:p>
          <a:p>
            <a:pPr algn="ctr"/>
            <a:endParaRPr lang="it-IT" b="1" dirty="0">
              <a:solidFill>
                <a:schemeClr val="bg1"/>
              </a:solidFill>
              <a:latin typeface="Arial" panose="020B0604020202020204" pitchFamily="34" charset="0"/>
              <a:cs typeface="Arial" panose="020B0604020202020204" pitchFamily="34" charset="0"/>
            </a:endParaRPr>
          </a:p>
          <a:p>
            <a:pPr algn="ctr"/>
            <a:r>
              <a:rPr lang="it-IT" b="1" dirty="0">
                <a:solidFill>
                  <a:schemeClr val="bg1"/>
                </a:solidFill>
                <a:latin typeface="Arial" panose="020B0604020202020204" pitchFamily="34" charset="0"/>
                <a:cs typeface="Arial" panose="020B0604020202020204" pitchFamily="34" charset="0"/>
              </a:rPr>
              <a:t>Stress </a:t>
            </a:r>
            <a:r>
              <a:rPr lang="it-IT" b="1" dirty="0" err="1">
                <a:solidFill>
                  <a:schemeClr val="bg1"/>
                </a:solidFill>
                <a:latin typeface="Arial" panose="020B0604020202020204" pitchFamily="34" charset="0"/>
                <a:cs typeface="Arial" panose="020B0604020202020204" pitchFamily="34" charset="0"/>
              </a:rPr>
              <a:t>regulation</a:t>
            </a:r>
            <a:r>
              <a:rPr lang="it-IT" b="1" dirty="0">
                <a:solidFill>
                  <a:schemeClr val="bg1"/>
                </a:solidFill>
                <a:latin typeface="Arial" panose="020B0604020202020204" pitchFamily="34" charset="0"/>
                <a:cs typeface="Arial" panose="020B0604020202020204" pitchFamily="34" charset="0"/>
              </a:rPr>
              <a:t> via self-</a:t>
            </a:r>
            <a:r>
              <a:rPr lang="it-IT" b="1" dirty="0" err="1">
                <a:solidFill>
                  <a:schemeClr val="bg1"/>
                </a:solidFill>
                <a:latin typeface="Arial" panose="020B0604020202020204" pitchFamily="34" charset="0"/>
                <a:cs typeface="Arial" panose="020B0604020202020204" pitchFamily="34" charset="0"/>
              </a:rPr>
              <a:t>administered</a:t>
            </a:r>
            <a:r>
              <a:rPr lang="it-IT" b="1" dirty="0">
                <a:solidFill>
                  <a:schemeClr val="bg1"/>
                </a:solidFill>
                <a:latin typeface="Arial" panose="020B0604020202020204" pitchFamily="34" charset="0"/>
                <a:cs typeface="Arial" panose="020B0604020202020204" pitchFamily="34" charset="0"/>
              </a:rPr>
              <a:t> </a:t>
            </a:r>
            <a:r>
              <a:rPr lang="it-IT" b="1" dirty="0" err="1">
                <a:solidFill>
                  <a:schemeClr val="bg1"/>
                </a:solidFill>
                <a:latin typeface="Arial" panose="020B0604020202020204" pitchFamily="34" charset="0"/>
                <a:cs typeface="Arial" panose="020B0604020202020204" pitchFamily="34" charset="0"/>
              </a:rPr>
              <a:t>mindfulness</a:t>
            </a:r>
            <a:r>
              <a:rPr lang="it-IT" b="1" dirty="0">
                <a:solidFill>
                  <a:schemeClr val="bg1"/>
                </a:solidFill>
                <a:latin typeface="Arial" panose="020B0604020202020204" pitchFamily="34" charset="0"/>
                <a:cs typeface="Arial" panose="020B0604020202020204" pitchFamily="34" charset="0"/>
              </a:rPr>
              <a:t> and biofeedback </a:t>
            </a:r>
            <a:r>
              <a:rPr lang="it-IT" b="1" dirty="0" err="1">
                <a:solidFill>
                  <a:schemeClr val="bg1"/>
                </a:solidFill>
                <a:latin typeface="Arial" panose="020B0604020202020204" pitchFamily="34" charset="0"/>
                <a:cs typeface="Arial" panose="020B0604020202020204" pitchFamily="34" charset="0"/>
              </a:rPr>
              <a:t>interventions</a:t>
            </a:r>
            <a:r>
              <a:rPr lang="it-IT" b="1" dirty="0">
                <a:solidFill>
                  <a:schemeClr val="bg1"/>
                </a:solidFill>
                <a:latin typeface="Arial" panose="020B0604020202020204" pitchFamily="34" charset="0"/>
                <a:cs typeface="Arial" panose="020B0604020202020204" pitchFamily="34" charset="0"/>
              </a:rPr>
              <a:t> in </a:t>
            </a:r>
            <a:r>
              <a:rPr lang="it-IT" b="1" dirty="0" err="1">
                <a:solidFill>
                  <a:schemeClr val="bg1"/>
                </a:solidFill>
                <a:latin typeface="Arial" panose="020B0604020202020204" pitchFamily="34" charset="0"/>
                <a:cs typeface="Arial" panose="020B0604020202020204" pitchFamily="34" charset="0"/>
              </a:rPr>
              <a:t>adults</a:t>
            </a:r>
            <a:r>
              <a:rPr lang="it-IT" b="1" dirty="0">
                <a:solidFill>
                  <a:schemeClr val="bg1"/>
                </a:solidFill>
                <a:latin typeface="Arial" panose="020B0604020202020204" pitchFamily="34" charset="0"/>
                <a:cs typeface="Arial" panose="020B0604020202020204" pitchFamily="34" charset="0"/>
              </a:rPr>
              <a:t>: A </a:t>
            </a:r>
            <a:r>
              <a:rPr lang="it-IT" b="1" dirty="0" err="1">
                <a:solidFill>
                  <a:schemeClr val="bg1"/>
                </a:solidFill>
                <a:latin typeface="Arial" panose="020B0604020202020204" pitchFamily="34" charset="0"/>
                <a:cs typeface="Arial" panose="020B0604020202020204" pitchFamily="34" charset="0"/>
              </a:rPr>
              <a:t>pre-registered</a:t>
            </a:r>
            <a:r>
              <a:rPr lang="it-IT" b="1" dirty="0">
                <a:solidFill>
                  <a:schemeClr val="bg1"/>
                </a:solidFill>
                <a:latin typeface="Arial" panose="020B0604020202020204" pitchFamily="34" charset="0"/>
                <a:cs typeface="Arial" panose="020B0604020202020204" pitchFamily="34" charset="0"/>
              </a:rPr>
              <a:t> </a:t>
            </a:r>
            <a:r>
              <a:rPr lang="it-IT" b="1" dirty="0" err="1">
                <a:solidFill>
                  <a:schemeClr val="bg1"/>
                </a:solidFill>
                <a:latin typeface="Arial" panose="020B0604020202020204" pitchFamily="34" charset="0"/>
                <a:cs typeface="Arial" panose="020B0604020202020204" pitchFamily="34" charset="0"/>
              </a:rPr>
              <a:t>met</a:t>
            </a:r>
            <a:r>
              <a:rPr lang="it-IT" b="1" dirty="0">
                <a:solidFill>
                  <a:schemeClr val="bg1"/>
                </a:solidFill>
                <a:latin typeface="Arial" panose="020B0604020202020204" pitchFamily="34" charset="0"/>
                <a:cs typeface="Arial" panose="020B0604020202020204" pitchFamily="34" charset="0"/>
              </a:rPr>
              <a:t> a-</a:t>
            </a:r>
            <a:r>
              <a:rPr lang="it-IT" b="1" dirty="0" err="1">
                <a:solidFill>
                  <a:schemeClr val="bg1"/>
                </a:solidFill>
                <a:latin typeface="Arial" panose="020B0604020202020204" pitchFamily="34" charset="0"/>
                <a:cs typeface="Arial" panose="020B0604020202020204" pitchFamily="34" charset="0"/>
              </a:rPr>
              <a:t>analysis</a:t>
            </a:r>
            <a:endParaRPr lang="it-IT" b="1" dirty="0">
              <a:solidFill>
                <a:schemeClr val="bg1"/>
              </a:solidFill>
              <a:latin typeface="Arial" panose="020B0604020202020204" pitchFamily="34" charset="0"/>
              <a:cs typeface="Arial" panose="020B0604020202020204" pitchFamily="34" charset="0"/>
            </a:endParaRPr>
          </a:p>
          <a:p>
            <a:pPr algn="ctr"/>
            <a:endParaRPr lang="it-IT" b="1" dirty="0">
              <a:solidFill>
                <a:schemeClr val="bg1"/>
              </a:solidFill>
              <a:latin typeface="Arial" panose="020B0604020202020204" pitchFamily="34" charset="0"/>
              <a:cs typeface="Arial" panose="020B0604020202020204" pitchFamily="34" charset="0"/>
            </a:endParaRPr>
          </a:p>
          <a:p>
            <a:pPr algn="ctr"/>
            <a:endParaRPr lang="it-IT" b="1" dirty="0">
              <a:solidFill>
                <a:schemeClr val="bg1"/>
              </a:solidFill>
              <a:latin typeface="Arial" panose="020B0604020202020204" pitchFamily="34" charset="0"/>
              <a:cs typeface="Arial" panose="020B0604020202020204" pitchFamily="34" charset="0"/>
            </a:endParaRPr>
          </a:p>
          <a:p>
            <a:pPr algn="ctr"/>
            <a:endParaRPr lang="it-IT" b="1" dirty="0">
              <a:solidFill>
                <a:schemeClr val="bg1"/>
              </a:solidFill>
              <a:latin typeface="Arial" panose="020B0604020202020204" pitchFamily="34" charset="0"/>
              <a:cs typeface="Arial" panose="020B0604020202020204" pitchFamily="34" charset="0"/>
            </a:endParaRPr>
          </a:p>
          <a:p>
            <a:pPr algn="ctr"/>
            <a:r>
              <a:rPr lang="it-IT" b="1" dirty="0">
                <a:solidFill>
                  <a:schemeClr val="bg1"/>
                </a:solidFill>
                <a:latin typeface="Arial" panose="020B0604020202020204" pitchFamily="34" charset="0"/>
                <a:cs typeface="Arial" panose="020B0604020202020204" pitchFamily="34" charset="0"/>
              </a:rPr>
              <a:t>14/09/2021 ESCON </a:t>
            </a:r>
          </a:p>
          <a:p>
            <a:pPr algn="ctr"/>
            <a:endParaRPr lang="it-IT"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ctr"/>
            <a:endParaRPr lang="it-IT"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ctr"/>
            <a:endParaRPr lang="it-IT"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ctr"/>
            <a:r>
              <a:rPr lang="it-IT" b="1" i="1" dirty="0">
                <a:solidFill>
                  <a:schemeClr val="bg1"/>
                </a:solidFill>
                <a:latin typeface="Arial" panose="020B0604020202020204" pitchFamily="34" charset="0"/>
                <a:ea typeface="Roboto" panose="02000000000000000000" pitchFamily="2" charset="0"/>
                <a:cs typeface="Arial" panose="020B0604020202020204" pitchFamily="34" charset="0"/>
              </a:rPr>
              <a:t>Alessandro </a:t>
            </a:r>
            <a:r>
              <a:rPr lang="it-IT" b="1" i="1" dirty="0" err="1">
                <a:solidFill>
                  <a:schemeClr val="bg1"/>
                </a:solidFill>
                <a:latin typeface="Arial" panose="020B0604020202020204" pitchFamily="34" charset="0"/>
                <a:ea typeface="Roboto" panose="02000000000000000000" pitchFamily="2" charset="0"/>
                <a:cs typeface="Arial" panose="020B0604020202020204" pitchFamily="34" charset="0"/>
              </a:rPr>
              <a:t>Sparacio</a:t>
            </a:r>
            <a:endParaRPr lang="it-IT" b="1" i="1" dirty="0">
              <a:solidFill>
                <a:schemeClr val="bg1"/>
              </a:solidFill>
              <a:latin typeface="Arial" panose="020B0604020202020204" pitchFamily="34" charset="0"/>
              <a:ea typeface="Roboto" panose="02000000000000000000" pitchFamily="2" charset="0"/>
              <a:cs typeface="Arial" panose="020B0604020202020204" pitchFamily="34" charset="0"/>
            </a:endParaRPr>
          </a:p>
          <a:p>
            <a:pPr algn="ctr"/>
            <a:r>
              <a:rPr lang="it-IT" b="1" i="1" dirty="0">
                <a:solidFill>
                  <a:schemeClr val="bg1"/>
                </a:solidFill>
                <a:latin typeface="Arial" panose="020B0604020202020204" pitchFamily="34" charset="0"/>
                <a:ea typeface="Roboto" panose="02000000000000000000" pitchFamily="2" charset="0"/>
                <a:cs typeface="Arial" panose="020B0604020202020204" pitchFamily="34" charset="0"/>
              </a:rPr>
              <a:t>Ivan </a:t>
            </a:r>
            <a:r>
              <a:rPr lang="it-IT" b="1" i="1" dirty="0" err="1">
                <a:solidFill>
                  <a:schemeClr val="bg1"/>
                </a:solidFill>
                <a:latin typeface="Arial" panose="020B0604020202020204" pitchFamily="34" charset="0"/>
                <a:ea typeface="Roboto" panose="02000000000000000000" pitchFamily="2" charset="0"/>
                <a:cs typeface="Arial" panose="020B0604020202020204" pitchFamily="34" charset="0"/>
              </a:rPr>
              <a:t>Ropovik</a:t>
            </a:r>
            <a:endParaRPr lang="it-IT" b="1" i="1" dirty="0">
              <a:solidFill>
                <a:schemeClr val="bg1"/>
              </a:solidFill>
              <a:latin typeface="Arial" panose="020B0604020202020204" pitchFamily="34" charset="0"/>
              <a:cs typeface="Arial" panose="020B0604020202020204" pitchFamily="34" charset="0"/>
            </a:endParaRPr>
          </a:p>
          <a:p>
            <a:pPr algn="ctr"/>
            <a:r>
              <a:rPr lang="it-IT" b="1" i="1" dirty="0">
                <a:solidFill>
                  <a:schemeClr val="bg1"/>
                </a:solidFill>
                <a:latin typeface="Arial" panose="020B0604020202020204" pitchFamily="34" charset="0"/>
                <a:cs typeface="Arial" panose="020B0604020202020204" pitchFamily="34" charset="0"/>
              </a:rPr>
              <a:t> Gabriela M. </a:t>
            </a:r>
            <a:r>
              <a:rPr lang="it-IT" b="1" i="1" dirty="0" err="1">
                <a:solidFill>
                  <a:schemeClr val="bg1"/>
                </a:solidFill>
                <a:latin typeface="Arial" panose="020B0604020202020204" pitchFamily="34" charset="0"/>
                <a:cs typeface="Arial" panose="020B0604020202020204" pitchFamily="34" charset="0"/>
              </a:rPr>
              <a:t>Jiga</a:t>
            </a:r>
            <a:r>
              <a:rPr lang="it-IT" b="1" i="1" dirty="0">
                <a:solidFill>
                  <a:schemeClr val="bg1"/>
                </a:solidFill>
                <a:latin typeface="Arial" panose="020B0604020202020204" pitchFamily="34" charset="0"/>
                <a:cs typeface="Arial" panose="020B0604020202020204" pitchFamily="34" charset="0"/>
              </a:rPr>
              <a:t>-Boy</a:t>
            </a:r>
          </a:p>
          <a:p>
            <a:pPr algn="ctr"/>
            <a:r>
              <a:rPr lang="it-IT" b="1" i="1" dirty="0">
                <a:solidFill>
                  <a:schemeClr val="bg1"/>
                </a:solidFill>
                <a:latin typeface="Arial" panose="020B0604020202020204" pitchFamily="34" charset="0"/>
                <a:cs typeface="Arial" panose="020B0604020202020204" pitchFamily="34" charset="0"/>
              </a:rPr>
              <a:t>Patrick S. </a:t>
            </a:r>
            <a:r>
              <a:rPr lang="it-IT" b="1" i="1" dirty="0" err="1">
                <a:solidFill>
                  <a:schemeClr val="bg1"/>
                </a:solidFill>
                <a:latin typeface="Arial" panose="020B0604020202020204" pitchFamily="34" charset="0"/>
                <a:cs typeface="Arial" panose="020B0604020202020204" pitchFamily="34" charset="0"/>
              </a:rPr>
              <a:t>Forscher</a:t>
            </a:r>
            <a:endParaRPr lang="it-IT" b="1" i="1" dirty="0">
              <a:solidFill>
                <a:schemeClr val="bg1"/>
              </a:solidFill>
              <a:latin typeface="Arial" panose="020B0604020202020204" pitchFamily="34" charset="0"/>
              <a:cs typeface="Arial" panose="020B0604020202020204" pitchFamily="34" charset="0"/>
            </a:endParaRPr>
          </a:p>
          <a:p>
            <a:pPr algn="ctr"/>
            <a:r>
              <a:rPr lang="it-IT" b="1" i="1" dirty="0" err="1">
                <a:solidFill>
                  <a:schemeClr val="bg1"/>
                </a:solidFill>
                <a:latin typeface="Arial" panose="020B0604020202020204" pitchFamily="34" charset="0"/>
                <a:cs typeface="Arial" panose="020B0604020202020204" pitchFamily="34" charset="0"/>
              </a:rPr>
              <a:t>Bastien</a:t>
            </a:r>
            <a:r>
              <a:rPr lang="it-IT" b="1" i="1" dirty="0">
                <a:solidFill>
                  <a:schemeClr val="bg1"/>
                </a:solidFill>
                <a:latin typeface="Arial" panose="020B0604020202020204" pitchFamily="34" charset="0"/>
                <a:cs typeface="Arial" panose="020B0604020202020204" pitchFamily="34" charset="0"/>
              </a:rPr>
              <a:t> Paris</a:t>
            </a:r>
          </a:p>
          <a:p>
            <a:pPr algn="ctr"/>
            <a:r>
              <a:rPr lang="it-IT" b="1" i="1" dirty="0">
                <a:solidFill>
                  <a:schemeClr val="bg1"/>
                </a:solidFill>
                <a:latin typeface="Arial" panose="020B0604020202020204" pitchFamily="34" charset="0"/>
                <a:cs typeface="Arial" panose="020B0604020202020204" pitchFamily="34" charset="0"/>
              </a:rPr>
              <a:t>Hans </a:t>
            </a:r>
            <a:r>
              <a:rPr lang="it-IT" b="1" i="1" dirty="0" err="1">
                <a:solidFill>
                  <a:schemeClr val="bg1"/>
                </a:solidFill>
                <a:latin typeface="Arial" panose="020B0604020202020204" pitchFamily="34" charset="0"/>
                <a:cs typeface="Arial" panose="020B0604020202020204" pitchFamily="34" charset="0"/>
              </a:rPr>
              <a:t>IJzerman</a:t>
            </a:r>
            <a:endParaRPr lang="it-IT" b="1" i="1" dirty="0">
              <a:solidFill>
                <a:schemeClr val="bg1"/>
              </a:solidFill>
              <a:latin typeface="Arial" panose="020B0604020202020204" pitchFamily="34" charset="0"/>
              <a:cs typeface="Arial" panose="020B0604020202020204" pitchFamily="34" charset="0"/>
            </a:endParaRPr>
          </a:p>
          <a:p>
            <a:br>
              <a:rPr lang="it-IT" b="1" dirty="0">
                <a:solidFill>
                  <a:schemeClr val="bg1"/>
                </a:solidFill>
                <a:latin typeface="Arial" panose="020B0604020202020204" pitchFamily="34" charset="0"/>
                <a:cs typeface="Arial" panose="020B0604020202020204" pitchFamily="34" charset="0"/>
              </a:rPr>
            </a:br>
            <a:br>
              <a:rPr lang="it-IT" b="1" dirty="0">
                <a:solidFill>
                  <a:schemeClr val="bg1"/>
                </a:solidFill>
                <a:latin typeface="Arial" panose="020B0604020202020204" pitchFamily="34" charset="0"/>
                <a:cs typeface="Arial" panose="020B0604020202020204" pitchFamily="34" charset="0"/>
              </a:rPr>
            </a:br>
            <a:endParaRPr lang="it-IT" b="1" dirty="0">
              <a:solidFill>
                <a:schemeClr val="bg1"/>
              </a:solidFill>
              <a:latin typeface="Arial" panose="020B0604020202020204" pitchFamily="34" charset="0"/>
              <a:cs typeface="Arial" panose="020B0604020202020204" pitchFamily="34" charset="0"/>
            </a:endParaRPr>
          </a:p>
          <a:p>
            <a:br>
              <a:rPr lang="it-IT" b="1" dirty="0">
                <a:solidFill>
                  <a:schemeClr val="bg1"/>
                </a:solidFill>
                <a:latin typeface="Arial" panose="020B0604020202020204" pitchFamily="34" charset="0"/>
                <a:cs typeface="Arial" panose="020B0604020202020204" pitchFamily="34" charset="0"/>
              </a:rPr>
            </a:br>
            <a:r>
              <a:rPr lang="it-IT" b="1" dirty="0">
                <a:solidFill>
                  <a:schemeClr val="bg1"/>
                </a:solidFill>
                <a:latin typeface="Arial" panose="020B0604020202020204" pitchFamily="34" charset="0"/>
                <a:ea typeface="Roboto" panose="02000000000000000000" pitchFamily="2" charset="0"/>
                <a:cs typeface="Arial" panose="020B0604020202020204" pitchFamily="34" charset="0"/>
              </a:rPr>
              <a:t> </a:t>
            </a:r>
          </a:p>
        </p:txBody>
      </p:sp>
    </p:spTree>
    <p:extLst>
      <p:ext uri="{BB962C8B-B14F-4D97-AF65-F5344CB8AC3E}">
        <p14:creationId xmlns:p14="http://schemas.microsoft.com/office/powerpoint/2010/main" val="1832606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BD0C494F-26BD-1148-A4F5-40FBEE331520}"/>
              </a:ext>
            </a:extLst>
          </p:cNvPr>
          <p:cNvSpPr txBox="1"/>
          <p:nvPr/>
        </p:nvSpPr>
        <p:spPr>
          <a:xfrm>
            <a:off x="387942" y="862100"/>
            <a:ext cx="6732705" cy="1231106"/>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mindfulness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dirty="0"/>
              <a:t> </a:t>
            </a:r>
          </a:p>
          <a:p>
            <a:endParaRPr lang="it-IT" dirty="0"/>
          </a:p>
          <a:p>
            <a:pPr marL="285750" indent="-285750">
              <a:buFont typeface="Arial" panose="020B0604020202020204" pitchFamily="34" charset="0"/>
              <a:buChar char="•"/>
            </a:pPr>
            <a:r>
              <a:rPr lang="it-IT" sz="1500" b="1" dirty="0">
                <a:solidFill>
                  <a:srgbClr val="002060"/>
                </a:solidFill>
              </a:rPr>
              <a:t>No </a:t>
            </a:r>
            <a:r>
              <a:rPr lang="it-IT" sz="1500" b="1" dirty="0" err="1">
                <a:solidFill>
                  <a:srgbClr val="002060"/>
                </a:solidFill>
              </a:rPr>
              <a:t>instructor</a:t>
            </a:r>
            <a:r>
              <a:rPr lang="it-IT" sz="1500" b="1" dirty="0">
                <a:solidFill>
                  <a:srgbClr val="002060"/>
                </a:solidFill>
              </a:rPr>
              <a:t> </a:t>
            </a:r>
            <a:r>
              <a:rPr lang="it-IT" sz="1500" b="1" dirty="0" err="1">
                <a:solidFill>
                  <a:srgbClr val="002060"/>
                </a:solidFill>
              </a:rPr>
              <a:t>required</a:t>
            </a:r>
            <a:endParaRPr lang="it-IT" sz="1500" b="1" dirty="0">
              <a:solidFill>
                <a:srgbClr val="002060"/>
              </a:solidFill>
            </a:endParaRPr>
          </a:p>
          <a:p>
            <a:pPr marL="285750" indent="-285750">
              <a:buFont typeface="Arial" panose="020B0604020202020204" pitchFamily="34" charset="0"/>
              <a:buChar char="•"/>
            </a:pPr>
            <a:r>
              <a:rPr lang="it-IT" sz="1500" b="1" dirty="0" err="1">
                <a:solidFill>
                  <a:srgbClr val="002060"/>
                </a:solidFill>
              </a:rPr>
              <a:t>Available</a:t>
            </a:r>
            <a:r>
              <a:rPr lang="it-IT" sz="1500" b="1" dirty="0">
                <a:solidFill>
                  <a:srgbClr val="002060"/>
                </a:solidFill>
              </a:rPr>
              <a:t> 24/7 to </a:t>
            </a:r>
            <a:r>
              <a:rPr lang="it-IT" sz="1500" b="1" dirty="0" err="1">
                <a:solidFill>
                  <a:srgbClr val="002060"/>
                </a:solidFill>
              </a:rPr>
              <a:t>people</a:t>
            </a:r>
            <a:r>
              <a:rPr lang="it-IT" sz="1500" b="1" dirty="0">
                <a:solidFill>
                  <a:srgbClr val="002060"/>
                </a:solidFill>
              </a:rPr>
              <a:t> on </a:t>
            </a:r>
            <a:r>
              <a:rPr lang="it-IT" sz="1500" b="1" dirty="0" err="1">
                <a:solidFill>
                  <a:srgbClr val="002060"/>
                </a:solidFill>
              </a:rPr>
              <a:t>their</a:t>
            </a:r>
            <a:r>
              <a:rPr lang="it-IT" sz="1500" b="1" dirty="0">
                <a:solidFill>
                  <a:srgbClr val="002060"/>
                </a:solidFill>
              </a:rPr>
              <a:t> </a:t>
            </a:r>
            <a:r>
              <a:rPr lang="it-IT" sz="1500" b="1" dirty="0" err="1">
                <a:solidFill>
                  <a:srgbClr val="002060"/>
                </a:solidFill>
              </a:rPr>
              <a:t>own</a:t>
            </a:r>
            <a:r>
              <a:rPr lang="it-IT" sz="1500" b="1" dirty="0">
                <a:solidFill>
                  <a:srgbClr val="002060"/>
                </a:solidFill>
              </a:rPr>
              <a:t> </a:t>
            </a:r>
          </a:p>
          <a:p>
            <a:pPr marL="285750" indent="-285750">
              <a:buFont typeface="Arial" panose="020B0604020202020204" pitchFamily="34" charset="0"/>
              <a:buChar char="•"/>
            </a:pP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Low</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cost</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2" name="Immagine 1">
            <a:extLst>
              <a:ext uri="{FF2B5EF4-FFF2-40B4-BE49-F238E27FC236}">
                <a16:creationId xmlns:a16="http://schemas.microsoft.com/office/drawing/2014/main" id="{94147132-8686-7844-A0B5-AA1504DFEBD7}"/>
              </a:ext>
            </a:extLst>
          </p:cNvPr>
          <p:cNvPicPr>
            <a:picLocks noChangeAspect="1"/>
          </p:cNvPicPr>
          <p:nvPr/>
        </p:nvPicPr>
        <p:blipFill>
          <a:blip r:embed="rId3"/>
          <a:stretch>
            <a:fillRect/>
          </a:stretch>
        </p:blipFill>
        <p:spPr>
          <a:xfrm>
            <a:off x="792197" y="2321852"/>
            <a:ext cx="3779803" cy="2519869"/>
          </a:xfrm>
          <a:prstGeom prst="rect">
            <a:avLst/>
          </a:prstGeom>
        </p:spPr>
      </p:pic>
      <p:sp>
        <p:nvSpPr>
          <p:cNvPr id="15" name="CasellaDiTesto 14">
            <a:extLst>
              <a:ext uri="{FF2B5EF4-FFF2-40B4-BE49-F238E27FC236}">
                <a16:creationId xmlns:a16="http://schemas.microsoft.com/office/drawing/2014/main" id="{293A2A63-B557-7C48-B5AD-B0A3036FA08D}"/>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3" name="Segnaposto numero diapositiva 2">
            <a:extLst>
              <a:ext uri="{FF2B5EF4-FFF2-40B4-BE49-F238E27FC236}">
                <a16:creationId xmlns:a16="http://schemas.microsoft.com/office/drawing/2014/main" id="{89FF39EF-D441-8C4F-AF2E-A0EB56483471}"/>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10</a:t>
            </a:fld>
            <a:endParaRPr lang="it-IT" sz="900" b="0" i="0" u="none" strike="noStrike" cap="none">
              <a:solidFill>
                <a:srgbClr val="888888"/>
              </a:solidFill>
              <a:latin typeface="Arial"/>
              <a:ea typeface="Arial"/>
              <a:cs typeface="Arial"/>
              <a:sym typeface="Arial"/>
            </a:endParaRPr>
          </a:p>
        </p:txBody>
      </p:sp>
      <p:pic>
        <p:nvPicPr>
          <p:cNvPr id="13" name="Immagine 12">
            <a:extLst>
              <a:ext uri="{FF2B5EF4-FFF2-40B4-BE49-F238E27FC236}">
                <a16:creationId xmlns:a16="http://schemas.microsoft.com/office/drawing/2014/main" id="{DEC06AE5-144C-6747-8419-C03EFBAF5317}"/>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98499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BD0C494F-26BD-1148-A4F5-40FBEE331520}"/>
              </a:ext>
            </a:extLst>
          </p:cNvPr>
          <p:cNvSpPr txBox="1"/>
          <p:nvPr/>
        </p:nvSpPr>
        <p:spPr>
          <a:xfrm>
            <a:off x="387941" y="862100"/>
            <a:ext cx="8442294" cy="1246495"/>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Biofeedback:</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rPr>
              <a:t>Self‐</a:t>
            </a:r>
            <a:r>
              <a:rPr lang="it-IT" sz="1500" b="1" dirty="0" err="1">
                <a:solidFill>
                  <a:srgbClr val="002060"/>
                </a:solidFill>
              </a:rPr>
              <a:t>regulation</a:t>
            </a:r>
            <a:r>
              <a:rPr lang="it-IT" sz="1500" b="1" dirty="0">
                <a:solidFill>
                  <a:srgbClr val="002060"/>
                </a:solidFill>
              </a:rPr>
              <a:t> </a:t>
            </a:r>
            <a:r>
              <a:rPr lang="it-IT" sz="1500" b="1" dirty="0" err="1">
                <a:solidFill>
                  <a:srgbClr val="002060"/>
                </a:solidFill>
              </a:rPr>
              <a:t>technique</a:t>
            </a:r>
            <a:r>
              <a:rPr lang="it-IT" sz="1500" b="1" dirty="0">
                <a:solidFill>
                  <a:srgbClr val="002060"/>
                </a:solidFill>
              </a:rPr>
              <a:t> </a:t>
            </a:r>
            <a:r>
              <a:rPr lang="it-IT" sz="1500" b="1" dirty="0" err="1">
                <a:solidFill>
                  <a:srgbClr val="002060"/>
                </a:solidFill>
              </a:rPr>
              <a:t>through</a:t>
            </a:r>
            <a:r>
              <a:rPr lang="it-IT" sz="1500" b="1" dirty="0">
                <a:solidFill>
                  <a:srgbClr val="002060"/>
                </a:solidFill>
              </a:rPr>
              <a:t> </a:t>
            </a:r>
            <a:r>
              <a:rPr lang="it-IT" sz="1500" b="1" dirty="0" err="1">
                <a:solidFill>
                  <a:srgbClr val="002060"/>
                </a:solidFill>
              </a:rPr>
              <a:t>which</a:t>
            </a:r>
            <a:r>
              <a:rPr lang="it-IT" sz="1500" b="1" dirty="0">
                <a:solidFill>
                  <a:srgbClr val="002060"/>
                </a:solidFill>
              </a:rPr>
              <a:t> </a:t>
            </a:r>
            <a:r>
              <a:rPr lang="it-IT" sz="1500" b="1" dirty="0" err="1">
                <a:solidFill>
                  <a:srgbClr val="002060"/>
                </a:solidFill>
              </a:rPr>
              <a:t>individual</a:t>
            </a:r>
            <a:r>
              <a:rPr lang="it-IT" sz="1500" b="1" dirty="0">
                <a:solidFill>
                  <a:srgbClr val="002060"/>
                </a:solidFill>
              </a:rPr>
              <a:t> </a:t>
            </a:r>
            <a:r>
              <a:rPr lang="it-IT" sz="1500" b="1" dirty="0" err="1">
                <a:solidFill>
                  <a:srgbClr val="002060"/>
                </a:solidFill>
              </a:rPr>
              <a:t>learn</a:t>
            </a:r>
            <a:r>
              <a:rPr lang="it-IT" sz="1500" b="1" dirty="0">
                <a:solidFill>
                  <a:srgbClr val="002060"/>
                </a:solidFill>
              </a:rPr>
              <a:t> to </a:t>
            </a:r>
            <a:r>
              <a:rPr lang="it-IT" sz="1500" b="1" dirty="0" err="1">
                <a:solidFill>
                  <a:srgbClr val="002060"/>
                </a:solidFill>
              </a:rPr>
              <a:t>voluntarily</a:t>
            </a:r>
            <a:r>
              <a:rPr lang="it-IT" sz="1500" b="1" dirty="0">
                <a:solidFill>
                  <a:srgbClr val="002060"/>
                </a:solidFill>
              </a:rPr>
              <a:t> control </a:t>
            </a:r>
            <a:r>
              <a:rPr lang="it-IT" sz="1500" b="1" dirty="0" err="1">
                <a:solidFill>
                  <a:srgbClr val="002060"/>
                </a:solidFill>
              </a:rPr>
              <a:t>automatic</a:t>
            </a:r>
            <a:r>
              <a:rPr lang="it-IT" sz="1500" b="1" dirty="0">
                <a:solidFill>
                  <a:srgbClr val="002060"/>
                </a:solidFill>
              </a:rPr>
              <a:t> </a:t>
            </a:r>
            <a:r>
              <a:rPr lang="it-IT" sz="1500" b="1" dirty="0" err="1">
                <a:solidFill>
                  <a:srgbClr val="002060"/>
                </a:solidFill>
              </a:rPr>
              <a:t>bodily</a:t>
            </a:r>
            <a:r>
              <a:rPr lang="it-IT" sz="1500" b="1" dirty="0">
                <a:solidFill>
                  <a:srgbClr val="002060"/>
                </a:solidFill>
              </a:rPr>
              <a:t> </a:t>
            </a:r>
            <a:r>
              <a:rPr lang="it-IT" sz="1500" b="1" dirty="0" err="1">
                <a:solidFill>
                  <a:srgbClr val="002060"/>
                </a:solidFill>
              </a:rPr>
              <a:t>reactions</a:t>
            </a:r>
            <a:r>
              <a:rPr lang="it-IT" sz="1500" b="1" dirty="0">
                <a:solidFill>
                  <a:srgbClr val="002060"/>
                </a:solidFill>
              </a:rPr>
              <a:t> and </a:t>
            </a:r>
            <a:r>
              <a:rPr lang="it-IT" sz="1500" b="1" dirty="0" err="1">
                <a:solidFill>
                  <a:srgbClr val="002060"/>
                </a:solidFill>
              </a:rPr>
              <a:t>functions</a:t>
            </a:r>
            <a:r>
              <a:rPr lang="it-IT" sz="1500" b="1" dirty="0">
                <a:solidFill>
                  <a:srgbClr val="002060"/>
                </a:solidFill>
              </a:rPr>
              <a:t>, </a:t>
            </a:r>
            <a:r>
              <a:rPr lang="it-IT" sz="1500" b="1" dirty="0" err="1">
                <a:solidFill>
                  <a:srgbClr val="002060"/>
                </a:solidFill>
              </a:rPr>
              <a:t>implemented</a:t>
            </a:r>
            <a:r>
              <a:rPr lang="it-IT" sz="1500" b="1" dirty="0">
                <a:solidFill>
                  <a:srgbClr val="002060"/>
                </a:solidFill>
              </a:rPr>
              <a:t> by computer-</a:t>
            </a:r>
            <a:r>
              <a:rPr lang="it-IT" sz="1500" b="1" dirty="0" err="1">
                <a:solidFill>
                  <a:srgbClr val="002060"/>
                </a:solidFill>
              </a:rPr>
              <a:t>based</a:t>
            </a:r>
            <a:r>
              <a:rPr lang="it-IT" sz="1500" b="1" dirty="0">
                <a:solidFill>
                  <a:srgbClr val="002060"/>
                </a:solidFill>
              </a:rPr>
              <a:t> </a:t>
            </a:r>
            <a:r>
              <a:rPr lang="it-IT" sz="1500" b="1" dirty="0" err="1">
                <a:solidFill>
                  <a:srgbClr val="002060"/>
                </a:solidFill>
              </a:rPr>
              <a:t>programs</a:t>
            </a:r>
            <a:r>
              <a:rPr lang="it-IT" sz="1500" b="1" dirty="0">
                <a:solidFill>
                  <a:srgbClr val="002060"/>
                </a:solidFill>
              </a:rPr>
              <a:t> </a:t>
            </a:r>
            <a:r>
              <a:rPr lang="it-IT" sz="1500" b="1" dirty="0" err="1">
                <a:solidFill>
                  <a:srgbClr val="002060"/>
                </a:solidFill>
              </a:rPr>
              <a:t>which</a:t>
            </a:r>
            <a:r>
              <a:rPr lang="it-IT" sz="1500" b="1" dirty="0">
                <a:solidFill>
                  <a:srgbClr val="002060"/>
                </a:solidFill>
              </a:rPr>
              <a:t> </a:t>
            </a:r>
            <a:r>
              <a:rPr lang="it-IT" sz="1500" b="1" dirty="0" err="1">
                <a:solidFill>
                  <a:srgbClr val="002060"/>
                </a:solidFill>
              </a:rPr>
              <a:t>provide</a:t>
            </a:r>
            <a:r>
              <a:rPr lang="it-IT" sz="1500" b="1" dirty="0">
                <a:solidFill>
                  <a:srgbClr val="002060"/>
                </a:solidFill>
              </a:rPr>
              <a:t> feedback on </a:t>
            </a:r>
            <a:r>
              <a:rPr lang="it-IT" sz="1500" b="1" dirty="0" err="1">
                <a:solidFill>
                  <a:srgbClr val="002060"/>
                </a:solidFill>
              </a:rPr>
              <a:t>particular</a:t>
            </a:r>
            <a:r>
              <a:rPr lang="it-IT" sz="1500" b="1" dirty="0">
                <a:solidFill>
                  <a:srgbClr val="002060"/>
                </a:solidFill>
              </a:rPr>
              <a:t> </a:t>
            </a:r>
            <a:r>
              <a:rPr lang="it-IT" sz="1500" b="1" dirty="0" err="1">
                <a:solidFill>
                  <a:srgbClr val="002060"/>
                </a:solidFill>
              </a:rPr>
              <a:t>physiological</a:t>
            </a:r>
            <a:r>
              <a:rPr lang="it-IT" sz="1500" b="1" dirty="0">
                <a:solidFill>
                  <a:srgbClr val="002060"/>
                </a:solidFill>
              </a:rPr>
              <a:t> </a:t>
            </a:r>
            <a:r>
              <a:rPr lang="it-IT" sz="1500" b="1" dirty="0" err="1">
                <a:solidFill>
                  <a:srgbClr val="002060"/>
                </a:solidFill>
              </a:rPr>
              <a:t>processes</a:t>
            </a:r>
            <a:r>
              <a:rPr lang="it-IT" sz="1500" b="1" dirty="0">
                <a:solidFill>
                  <a:srgbClr val="002060"/>
                </a:solidFill>
              </a:rPr>
              <a:t> (Frank et al., 2010).</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3" name="Immagine 2">
            <a:extLst>
              <a:ext uri="{FF2B5EF4-FFF2-40B4-BE49-F238E27FC236}">
                <a16:creationId xmlns:a16="http://schemas.microsoft.com/office/drawing/2014/main" id="{8A3E0E07-8FE0-DA48-9E75-71DE76A31F2E}"/>
              </a:ext>
            </a:extLst>
          </p:cNvPr>
          <p:cNvPicPr>
            <a:picLocks noChangeAspect="1"/>
          </p:cNvPicPr>
          <p:nvPr/>
        </p:nvPicPr>
        <p:blipFill rotWithShape="1">
          <a:blip r:embed="rId3"/>
          <a:srcRect l="6968" r="18126" b="454"/>
          <a:stretch/>
        </p:blipFill>
        <p:spPr>
          <a:xfrm>
            <a:off x="792199" y="2306745"/>
            <a:ext cx="3779802" cy="2534975"/>
          </a:xfrm>
          <a:prstGeom prst="rect">
            <a:avLst/>
          </a:prstGeom>
        </p:spPr>
      </p:pic>
      <p:sp>
        <p:nvSpPr>
          <p:cNvPr id="15" name="CasellaDiTesto 14">
            <a:extLst>
              <a:ext uri="{FF2B5EF4-FFF2-40B4-BE49-F238E27FC236}">
                <a16:creationId xmlns:a16="http://schemas.microsoft.com/office/drawing/2014/main" id="{E89182A0-5EB8-8F49-AF49-0DA67582BB47}"/>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2E751E57-7541-6B42-8315-EBCC909D1F2F}"/>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11</a:t>
            </a:fld>
            <a:endParaRPr lang="it-IT" sz="900" b="0" i="0" u="none" strike="noStrike" cap="none">
              <a:solidFill>
                <a:srgbClr val="888888"/>
              </a:solidFill>
              <a:latin typeface="Arial"/>
              <a:ea typeface="Arial"/>
              <a:cs typeface="Arial"/>
              <a:sym typeface="Arial"/>
            </a:endParaRPr>
          </a:p>
        </p:txBody>
      </p:sp>
      <p:pic>
        <p:nvPicPr>
          <p:cNvPr id="13" name="Immagine 12">
            <a:extLst>
              <a:ext uri="{FF2B5EF4-FFF2-40B4-BE49-F238E27FC236}">
                <a16:creationId xmlns:a16="http://schemas.microsoft.com/office/drawing/2014/main" id="{BE222FE4-08CF-FA4B-9015-346008A93B14}"/>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2173923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BD0C494F-26BD-1148-A4F5-40FBEE331520}"/>
              </a:ext>
            </a:extLst>
          </p:cNvPr>
          <p:cNvSpPr txBox="1"/>
          <p:nvPr/>
        </p:nvSpPr>
        <p:spPr>
          <a:xfrm>
            <a:off x="387942" y="862100"/>
            <a:ext cx="7491462" cy="1477328"/>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Heart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rate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variability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(HRV) biofeedback</a:t>
            </a:r>
          </a:p>
          <a:p>
            <a:endParaRPr lang="it-IT" sz="1500" b="1" dirty="0">
              <a:solidFill>
                <a:srgbClr val="002060"/>
              </a:solidFill>
            </a:endParaRPr>
          </a:p>
          <a:p>
            <a:r>
              <a:rPr lang="it-IT" sz="1500" b="1" dirty="0">
                <a:solidFill>
                  <a:srgbClr val="002060"/>
                </a:solidFill>
              </a:rPr>
              <a:t>HRV </a:t>
            </a:r>
            <a:r>
              <a:rPr lang="it-IT" sz="1500" b="1" dirty="0" err="1">
                <a:solidFill>
                  <a:srgbClr val="002060"/>
                </a:solidFill>
              </a:rPr>
              <a:t>is</a:t>
            </a:r>
            <a:r>
              <a:rPr lang="it-IT" sz="1500" b="1" dirty="0">
                <a:solidFill>
                  <a:srgbClr val="002060"/>
                </a:solidFill>
              </a:rPr>
              <a:t> a </a:t>
            </a:r>
            <a:r>
              <a:rPr lang="it-IT" sz="1500" b="1" dirty="0" err="1">
                <a:solidFill>
                  <a:srgbClr val="002060"/>
                </a:solidFill>
              </a:rPr>
              <a:t>form</a:t>
            </a:r>
            <a:r>
              <a:rPr lang="it-IT" sz="1500" b="1" dirty="0">
                <a:solidFill>
                  <a:srgbClr val="002060"/>
                </a:solidFill>
              </a:rPr>
              <a:t> of biofeedback </a:t>
            </a:r>
            <a:r>
              <a:rPr lang="it-IT" sz="1500" b="1" dirty="0" err="1">
                <a:solidFill>
                  <a:srgbClr val="002060"/>
                </a:solidFill>
              </a:rPr>
              <a:t>therapy</a:t>
            </a:r>
            <a:r>
              <a:rPr lang="it-IT" sz="1500" b="1" dirty="0">
                <a:solidFill>
                  <a:srgbClr val="002060"/>
                </a:solidFill>
              </a:rPr>
              <a:t> training </a:t>
            </a:r>
            <a:r>
              <a:rPr lang="it-IT" sz="1500" b="1" dirty="0" err="1">
                <a:solidFill>
                  <a:srgbClr val="002060"/>
                </a:solidFill>
              </a:rPr>
              <a:t>that</a:t>
            </a:r>
            <a:r>
              <a:rPr lang="it-IT" sz="1500" b="1" dirty="0">
                <a:solidFill>
                  <a:srgbClr val="002060"/>
                </a:solidFill>
              </a:rPr>
              <a:t> </a:t>
            </a:r>
            <a:r>
              <a:rPr lang="it-IT" sz="1500" b="1" dirty="0" err="1">
                <a:solidFill>
                  <a:srgbClr val="002060"/>
                </a:solidFill>
              </a:rPr>
              <a:t>involves</a:t>
            </a:r>
            <a:r>
              <a:rPr lang="it-IT" sz="1500" b="1" dirty="0">
                <a:solidFill>
                  <a:srgbClr val="002060"/>
                </a:solidFill>
              </a:rPr>
              <a:t> </a:t>
            </a:r>
            <a:r>
              <a:rPr lang="it-IT" sz="1500" b="1" dirty="0" err="1">
                <a:solidFill>
                  <a:srgbClr val="002060"/>
                </a:solidFill>
              </a:rPr>
              <a:t>feeding</a:t>
            </a:r>
            <a:r>
              <a:rPr lang="it-IT" sz="1500" b="1" dirty="0">
                <a:solidFill>
                  <a:srgbClr val="002060"/>
                </a:solidFill>
              </a:rPr>
              <a:t> back beat by beat </a:t>
            </a:r>
            <a:r>
              <a:rPr lang="it-IT" sz="1500" b="1" dirty="0" err="1">
                <a:solidFill>
                  <a:srgbClr val="002060"/>
                </a:solidFill>
              </a:rPr>
              <a:t>heart</a:t>
            </a:r>
            <a:r>
              <a:rPr lang="it-IT" sz="1500" b="1" dirty="0">
                <a:solidFill>
                  <a:srgbClr val="002060"/>
                </a:solidFill>
              </a:rPr>
              <a:t> rate data </a:t>
            </a:r>
            <a:r>
              <a:rPr lang="it-IT" sz="1500" b="1" dirty="0" err="1">
                <a:solidFill>
                  <a:srgbClr val="002060"/>
                </a:solidFill>
              </a:rPr>
              <a:t>during</a:t>
            </a:r>
            <a:r>
              <a:rPr lang="it-IT" sz="1500" b="1" dirty="0">
                <a:solidFill>
                  <a:srgbClr val="002060"/>
                </a:solidFill>
              </a:rPr>
              <a:t> slow </a:t>
            </a:r>
            <a:r>
              <a:rPr lang="it-IT" sz="1500" b="1" dirty="0" err="1">
                <a:solidFill>
                  <a:srgbClr val="002060"/>
                </a:solidFill>
              </a:rPr>
              <a:t>breathing</a:t>
            </a:r>
            <a:r>
              <a:rPr lang="it-IT" sz="1500" b="1" dirty="0">
                <a:solidFill>
                  <a:srgbClr val="002060"/>
                </a:solidFill>
              </a:rPr>
              <a:t> so </a:t>
            </a:r>
            <a:r>
              <a:rPr lang="it-IT" sz="1500" b="1" dirty="0" err="1">
                <a:solidFill>
                  <a:srgbClr val="002060"/>
                </a:solidFill>
              </a:rPr>
              <a:t>that</a:t>
            </a:r>
            <a:r>
              <a:rPr lang="it-IT" sz="1500" b="1" dirty="0">
                <a:solidFill>
                  <a:srgbClr val="002060"/>
                </a:solidFill>
              </a:rPr>
              <a:t> the </a:t>
            </a:r>
            <a:r>
              <a:rPr lang="it-IT" sz="1500" b="1" dirty="0" err="1">
                <a:solidFill>
                  <a:srgbClr val="002060"/>
                </a:solidFill>
              </a:rPr>
              <a:t>breathing</a:t>
            </a:r>
            <a:r>
              <a:rPr lang="it-IT" sz="1500" b="1" dirty="0">
                <a:solidFill>
                  <a:srgbClr val="002060"/>
                </a:solidFill>
              </a:rPr>
              <a:t> </a:t>
            </a:r>
            <a:r>
              <a:rPr lang="it-IT" sz="1500" b="1" dirty="0" err="1">
                <a:solidFill>
                  <a:srgbClr val="002060"/>
                </a:solidFill>
              </a:rPr>
              <a:t>matches</a:t>
            </a:r>
            <a:r>
              <a:rPr lang="it-IT" sz="1500" b="1" dirty="0">
                <a:solidFill>
                  <a:srgbClr val="002060"/>
                </a:solidFill>
              </a:rPr>
              <a:t> </a:t>
            </a:r>
            <a:r>
              <a:rPr lang="it-IT" sz="1500" b="1" dirty="0" err="1">
                <a:solidFill>
                  <a:srgbClr val="002060"/>
                </a:solidFill>
              </a:rPr>
              <a:t>heart</a:t>
            </a:r>
            <a:r>
              <a:rPr lang="it-IT" sz="1500" b="1" dirty="0">
                <a:solidFill>
                  <a:srgbClr val="002060"/>
                </a:solidFill>
              </a:rPr>
              <a:t> rate </a:t>
            </a:r>
            <a:r>
              <a:rPr lang="it-IT" sz="1500" b="1" dirty="0" err="1">
                <a:solidFill>
                  <a:srgbClr val="002060"/>
                </a:solidFill>
              </a:rPr>
              <a:t>patterns</a:t>
            </a:r>
            <a:r>
              <a:rPr lang="it-IT" sz="1500" b="1" dirty="0">
                <a:solidFill>
                  <a:srgbClr val="002060"/>
                </a:solidFill>
              </a:rPr>
              <a:t>. A biofeedback </a:t>
            </a:r>
            <a:r>
              <a:rPr lang="it-IT" sz="1500" b="1" dirty="0" err="1">
                <a:solidFill>
                  <a:srgbClr val="002060"/>
                </a:solidFill>
              </a:rPr>
              <a:t>device</a:t>
            </a:r>
            <a:r>
              <a:rPr lang="it-IT" sz="1500" b="1" dirty="0">
                <a:solidFill>
                  <a:srgbClr val="002060"/>
                </a:solidFill>
              </a:rPr>
              <a:t> shows the </a:t>
            </a:r>
            <a:r>
              <a:rPr lang="it-IT" sz="1500" b="1" dirty="0" err="1">
                <a:solidFill>
                  <a:srgbClr val="002060"/>
                </a:solidFill>
              </a:rPr>
              <a:t>individuals</a:t>
            </a:r>
            <a:r>
              <a:rPr lang="it-IT" sz="1500" b="1" dirty="0">
                <a:solidFill>
                  <a:srgbClr val="002060"/>
                </a:solidFill>
              </a:rPr>
              <a:t> </a:t>
            </a:r>
            <a:r>
              <a:rPr lang="it-IT" sz="1500" b="1" dirty="0" err="1">
                <a:solidFill>
                  <a:srgbClr val="002060"/>
                </a:solidFill>
              </a:rPr>
              <a:t>when</a:t>
            </a:r>
            <a:r>
              <a:rPr lang="it-IT" sz="1500" b="1" dirty="0">
                <a:solidFill>
                  <a:srgbClr val="002060"/>
                </a:solidFill>
              </a:rPr>
              <a:t> </a:t>
            </a:r>
            <a:r>
              <a:rPr lang="it-IT" sz="1500" b="1" dirty="0" err="1">
                <a:solidFill>
                  <a:srgbClr val="002060"/>
                </a:solidFill>
              </a:rPr>
              <a:t>they</a:t>
            </a:r>
            <a:r>
              <a:rPr lang="it-IT" sz="1500" b="1" dirty="0">
                <a:solidFill>
                  <a:srgbClr val="002060"/>
                </a:solidFill>
              </a:rPr>
              <a:t> have </a:t>
            </a:r>
            <a:r>
              <a:rPr lang="it-IT" sz="1500" b="1" dirty="0" err="1">
                <a:solidFill>
                  <a:srgbClr val="002060"/>
                </a:solidFill>
              </a:rPr>
              <a:t>maximized</a:t>
            </a:r>
            <a:r>
              <a:rPr lang="it-IT" sz="1500" b="1" dirty="0">
                <a:solidFill>
                  <a:srgbClr val="002060"/>
                </a:solidFill>
              </a:rPr>
              <a:t> </a:t>
            </a:r>
            <a:r>
              <a:rPr lang="it-IT" sz="1500" b="1" dirty="0" err="1">
                <a:solidFill>
                  <a:srgbClr val="002060"/>
                </a:solidFill>
              </a:rPr>
              <a:t>this</a:t>
            </a:r>
            <a:r>
              <a:rPr lang="it-IT" sz="1500" b="1" dirty="0">
                <a:solidFill>
                  <a:srgbClr val="002060"/>
                </a:solidFill>
              </a:rPr>
              <a:t> </a:t>
            </a:r>
            <a:r>
              <a:rPr lang="it-IT" sz="1500" b="1" dirty="0" err="1">
                <a:solidFill>
                  <a:srgbClr val="002060"/>
                </a:solidFill>
              </a:rPr>
              <a:t>interaction</a:t>
            </a:r>
            <a:r>
              <a:rPr lang="it-IT" sz="1500" b="1" dirty="0">
                <a:solidFill>
                  <a:srgbClr val="002060"/>
                </a:solidFill>
              </a:rPr>
              <a:t> on a computer monitor.</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1028" name="Picture 4" descr="HRV or Heart Coherence Biofeedback For Stress &amp; Anxiety">
            <a:extLst>
              <a:ext uri="{FF2B5EF4-FFF2-40B4-BE49-F238E27FC236}">
                <a16:creationId xmlns:a16="http://schemas.microsoft.com/office/drawing/2014/main" id="{956C6892-8852-4146-8413-F3EEFC42D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77" y="2400674"/>
            <a:ext cx="6695229" cy="1425600"/>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3A14B456-03D6-2C4C-8A39-B457D82D861E}"/>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52E25D5D-5FFC-0645-A0ED-9A8F251841B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12</a:t>
            </a:fld>
            <a:endParaRPr lang="it-IT" sz="900" b="0" i="0" u="none" strike="noStrike" cap="none">
              <a:solidFill>
                <a:srgbClr val="888888"/>
              </a:solidFill>
              <a:latin typeface="Arial"/>
              <a:ea typeface="Arial"/>
              <a:cs typeface="Arial"/>
              <a:sym typeface="Arial"/>
            </a:endParaRPr>
          </a:p>
        </p:txBody>
      </p:sp>
      <p:pic>
        <p:nvPicPr>
          <p:cNvPr id="13" name="Immagine 12">
            <a:extLst>
              <a:ext uri="{FF2B5EF4-FFF2-40B4-BE49-F238E27FC236}">
                <a16:creationId xmlns:a16="http://schemas.microsoft.com/office/drawing/2014/main" id="{3D7F4F9C-99D6-3D4F-AF08-D0839C3E6416}"/>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15099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BD0C494F-26BD-1148-A4F5-40FBEE331520}"/>
              </a:ext>
            </a:extLst>
          </p:cNvPr>
          <p:cNvSpPr txBox="1"/>
          <p:nvPr/>
        </p:nvSpPr>
        <p:spPr>
          <a:xfrm>
            <a:off x="387942" y="862100"/>
            <a:ext cx="7491462" cy="1938992"/>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Why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are we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conducting</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this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meta-</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analysis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There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are no meta-</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analysis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on 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mindfulness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intervention</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Update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old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meta-</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analyses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on biofeedback (e.g., </a:t>
            </a:r>
            <a:r>
              <a:rPr lang="it-IT" b="1" dirty="0" err="1">
                <a:solidFill>
                  <a:srgbClr val="002060"/>
                </a:solidFill>
              </a:rPr>
              <a:t>Goessl</a:t>
            </a:r>
            <a:r>
              <a:rPr lang="it-IT" b="1" dirty="0">
                <a:solidFill>
                  <a:srgbClr val="002060"/>
                </a:solidFill>
              </a:rPr>
              <a:t> et al., 2017)</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rPr>
              <a:t>We </a:t>
            </a:r>
            <a:r>
              <a:rPr lang="it-IT" sz="1500" b="1" dirty="0" err="1">
                <a:solidFill>
                  <a:srgbClr val="002060"/>
                </a:solidFill>
              </a:rPr>
              <a:t>applied</a:t>
            </a:r>
            <a:r>
              <a:rPr lang="it-IT" sz="1500" b="1" dirty="0">
                <a:solidFill>
                  <a:srgbClr val="002060"/>
                </a:solidFill>
              </a:rPr>
              <a:t> a </a:t>
            </a:r>
            <a:r>
              <a:rPr lang="it-IT" sz="1500" b="1" dirty="0" err="1">
                <a:solidFill>
                  <a:srgbClr val="002060"/>
                </a:solidFill>
              </a:rPr>
              <a:t>stringent</a:t>
            </a:r>
            <a:r>
              <a:rPr lang="it-IT" sz="1500" b="1" dirty="0">
                <a:solidFill>
                  <a:srgbClr val="002060"/>
                </a:solidFill>
              </a:rPr>
              <a:t> analysis </a:t>
            </a:r>
            <a:r>
              <a:rPr lang="it-IT" sz="1500" b="1" dirty="0" err="1">
                <a:solidFill>
                  <a:srgbClr val="002060"/>
                </a:solidFill>
              </a:rPr>
              <a:t>workflow</a:t>
            </a:r>
            <a:r>
              <a:rPr lang="it-IT" sz="1500" b="1" dirty="0">
                <a:solidFill>
                  <a:srgbClr val="002060"/>
                </a:solidFill>
              </a:rPr>
              <a:t> to </a:t>
            </a:r>
            <a:r>
              <a:rPr lang="it-IT" sz="1500" b="1" dirty="0" err="1">
                <a:solidFill>
                  <a:srgbClr val="002060"/>
                </a:solidFill>
              </a:rPr>
              <a:t>provide</a:t>
            </a:r>
            <a:r>
              <a:rPr lang="it-IT" sz="1500" b="1" dirty="0">
                <a:solidFill>
                  <a:srgbClr val="002060"/>
                </a:solidFill>
              </a:rPr>
              <a:t> the best </a:t>
            </a:r>
            <a:r>
              <a:rPr lang="it-IT" sz="1500" b="1" dirty="0" err="1">
                <a:solidFill>
                  <a:srgbClr val="002060"/>
                </a:solidFill>
              </a:rPr>
              <a:t>possible</a:t>
            </a:r>
            <a:r>
              <a:rPr lang="it-IT" sz="1500" b="1" dirty="0">
                <a:solidFill>
                  <a:srgbClr val="002060"/>
                </a:solidFill>
              </a:rPr>
              <a:t> </a:t>
            </a:r>
            <a:r>
              <a:rPr lang="it-IT" sz="1500" b="1" dirty="0" err="1">
                <a:solidFill>
                  <a:srgbClr val="002060"/>
                </a:solidFill>
              </a:rPr>
              <a:t>publication</a:t>
            </a:r>
            <a:r>
              <a:rPr lang="it-IT" sz="1500" b="1" dirty="0">
                <a:solidFill>
                  <a:srgbClr val="002060"/>
                </a:solidFill>
              </a:rPr>
              <a:t> </a:t>
            </a:r>
            <a:r>
              <a:rPr lang="it-IT" sz="1500" b="1" dirty="0" err="1">
                <a:solidFill>
                  <a:srgbClr val="002060"/>
                </a:solidFill>
              </a:rPr>
              <a:t>bias-corrected</a:t>
            </a:r>
            <a:r>
              <a:rPr lang="it-IT" sz="1500" b="1" dirty="0">
                <a:solidFill>
                  <a:srgbClr val="002060"/>
                </a:solidFill>
              </a:rPr>
              <a:t> </a:t>
            </a:r>
            <a:r>
              <a:rPr lang="it-IT" sz="1500" b="1" dirty="0" err="1">
                <a:solidFill>
                  <a:srgbClr val="002060"/>
                </a:solidFill>
              </a:rPr>
              <a:t>estimates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5" name="CasellaDiTesto 14">
            <a:extLst>
              <a:ext uri="{FF2B5EF4-FFF2-40B4-BE49-F238E27FC236}">
                <a16:creationId xmlns:a16="http://schemas.microsoft.com/office/drawing/2014/main" id="{3A14B456-03D6-2C4C-8A39-B457D82D861E}"/>
              </a:ext>
            </a:extLst>
          </p:cNvPr>
          <p:cNvSpPr txBox="1"/>
          <p:nvPr/>
        </p:nvSpPr>
        <p:spPr>
          <a:xfrm>
            <a:off x="182380" y="176911"/>
            <a:ext cx="3121367"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methods</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1B84E2C4-3DA6-A143-B18F-B40B2CCD393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13</a:t>
            </a:fld>
            <a:endParaRPr lang="it-IT" sz="900" b="0" i="0" u="none" strike="noStrike" cap="none">
              <a:solidFill>
                <a:srgbClr val="888888"/>
              </a:solidFill>
              <a:latin typeface="Arial"/>
              <a:ea typeface="Arial"/>
              <a:cs typeface="Arial"/>
              <a:sym typeface="Arial"/>
            </a:endParaRPr>
          </a:p>
        </p:txBody>
      </p:sp>
      <p:pic>
        <p:nvPicPr>
          <p:cNvPr id="9" name="Immagine 8">
            <a:extLst>
              <a:ext uri="{FF2B5EF4-FFF2-40B4-BE49-F238E27FC236}">
                <a16:creationId xmlns:a16="http://schemas.microsoft.com/office/drawing/2014/main" id="{5F56C500-3CDA-B84D-8E79-DE4A50916AD7}"/>
              </a:ext>
            </a:extLst>
          </p:cNvPr>
          <p:cNvPicPr>
            <a:picLocks noChangeAspect="1"/>
          </p:cNvPicPr>
          <p:nvPr/>
        </p:nvPicPr>
        <p:blipFill>
          <a:blip r:embed="rId3"/>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140559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863590"/>
            <a:ext cx="7328316" cy="2400657"/>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Analysis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workflow</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fontAlgn="base">
              <a:buFont typeface="Arial" panose="020B0604020202020204" pitchFamily="34" charset="0"/>
              <a:buChar char="•"/>
            </a:pPr>
            <a:endParaRPr lang="it-IT" sz="1500" b="1" dirty="0">
              <a:solidFill>
                <a:srgbClr val="002060"/>
              </a:solidFill>
            </a:endParaRPr>
          </a:p>
          <a:p>
            <a:pPr marL="285750" indent="-285750" fontAlgn="base">
              <a:buFont typeface="Arial" panose="020B0604020202020204" pitchFamily="34" charset="0"/>
              <a:buChar char="•"/>
            </a:pPr>
            <a:r>
              <a:rPr lang="it-IT" sz="1500" b="1" dirty="0" err="1">
                <a:solidFill>
                  <a:srgbClr val="002060"/>
                </a:solidFill>
              </a:rPr>
              <a:t>Assessment</a:t>
            </a:r>
            <a:r>
              <a:rPr lang="it-IT" sz="1500" b="1" dirty="0">
                <a:solidFill>
                  <a:srgbClr val="002060"/>
                </a:solidFill>
              </a:rPr>
              <a:t> of </a:t>
            </a:r>
            <a:r>
              <a:rPr lang="it-IT" sz="1500" b="1" dirty="0" err="1">
                <a:solidFill>
                  <a:srgbClr val="002060"/>
                </a:solidFill>
              </a:rPr>
              <a:t>evidential</a:t>
            </a:r>
            <a:r>
              <a:rPr lang="it-IT" sz="1500" b="1" dirty="0">
                <a:solidFill>
                  <a:srgbClr val="002060"/>
                </a:solidFill>
              </a:rPr>
              <a:t> </a:t>
            </a:r>
            <a:r>
              <a:rPr lang="it-IT" sz="1500" b="1" dirty="0" err="1">
                <a:solidFill>
                  <a:srgbClr val="002060"/>
                </a:solidFill>
              </a:rPr>
              <a:t>value</a:t>
            </a:r>
            <a:r>
              <a:rPr lang="it-IT" sz="1500" b="1" dirty="0">
                <a:solidFill>
                  <a:srgbClr val="002060"/>
                </a:solidFill>
              </a:rPr>
              <a:t> → </a:t>
            </a:r>
            <a:r>
              <a:rPr lang="it-IT" sz="1500" b="1" i="1" dirty="0" err="1">
                <a:solidFill>
                  <a:srgbClr val="002060"/>
                </a:solidFill>
              </a:rPr>
              <a:t>p</a:t>
            </a:r>
            <a:r>
              <a:rPr lang="it-IT" sz="1500" b="1" dirty="0">
                <a:solidFill>
                  <a:srgbClr val="002060"/>
                </a:solidFill>
              </a:rPr>
              <a:t>-curve </a:t>
            </a:r>
            <a:r>
              <a:rPr lang="it-IT" sz="1500" b="1" dirty="0" err="1">
                <a:solidFill>
                  <a:srgbClr val="002060"/>
                </a:solidFill>
              </a:rPr>
              <a:t>analysis</a:t>
            </a:r>
            <a:endParaRPr lang="it-IT" sz="1500" b="1" dirty="0">
              <a:solidFill>
                <a:srgbClr val="002060"/>
              </a:solidFill>
            </a:endParaRPr>
          </a:p>
          <a:p>
            <a:pPr fontAlgn="base"/>
            <a:endParaRPr lang="it-IT" sz="1500" b="1" dirty="0">
              <a:solidFill>
                <a:srgbClr val="002060"/>
              </a:solidFill>
            </a:endParaRPr>
          </a:p>
          <a:p>
            <a:pPr marL="285750" indent="-285750" fontAlgn="base">
              <a:buFont typeface="Arial" panose="020B0604020202020204" pitchFamily="34" charset="0"/>
              <a:buChar char="•"/>
            </a:pPr>
            <a:r>
              <a:rPr lang="it-IT" sz="1500" b="1" dirty="0" err="1">
                <a:solidFill>
                  <a:srgbClr val="002060"/>
                </a:solidFill>
              </a:rPr>
              <a:t>Estimation</a:t>
            </a:r>
            <a:r>
              <a:rPr lang="it-IT" sz="1500" b="1" dirty="0">
                <a:solidFill>
                  <a:srgbClr val="002060"/>
                </a:solidFill>
              </a:rPr>
              <a:t> of a </a:t>
            </a:r>
            <a:r>
              <a:rPr lang="it-IT" sz="1500" b="1" dirty="0" err="1">
                <a:solidFill>
                  <a:srgbClr val="002060"/>
                </a:solidFill>
              </a:rPr>
              <a:t>naive</a:t>
            </a:r>
            <a:r>
              <a:rPr lang="it-IT" sz="1500" b="1" dirty="0">
                <a:solidFill>
                  <a:srgbClr val="002060"/>
                </a:solidFill>
              </a:rPr>
              <a:t> meta-</a:t>
            </a:r>
            <a:r>
              <a:rPr lang="it-IT" sz="1500" b="1" dirty="0" err="1">
                <a:solidFill>
                  <a:srgbClr val="002060"/>
                </a:solidFill>
              </a:rPr>
              <a:t>analysis</a:t>
            </a:r>
            <a:r>
              <a:rPr lang="it-IT" sz="1500" b="1" dirty="0">
                <a:solidFill>
                  <a:srgbClr val="002060"/>
                </a:solidFill>
              </a:rPr>
              <a:t> </a:t>
            </a:r>
            <a:r>
              <a:rPr lang="it-IT" sz="1500" b="1" dirty="0" err="1">
                <a:solidFill>
                  <a:srgbClr val="002060"/>
                </a:solidFill>
              </a:rPr>
              <a:t>effect</a:t>
            </a:r>
            <a:r>
              <a:rPr lang="it-IT" sz="1500" b="1" dirty="0">
                <a:solidFill>
                  <a:srgbClr val="002060"/>
                </a:solidFill>
              </a:rPr>
              <a:t> and </a:t>
            </a:r>
            <a:r>
              <a:rPr lang="it-IT" sz="1500" b="1" dirty="0" err="1">
                <a:solidFill>
                  <a:srgbClr val="002060"/>
                </a:solidFill>
              </a:rPr>
              <a:t>effect</a:t>
            </a:r>
            <a:r>
              <a:rPr lang="it-IT" sz="1500" b="1" dirty="0">
                <a:solidFill>
                  <a:srgbClr val="002060"/>
                </a:solidFill>
              </a:rPr>
              <a:t> </a:t>
            </a:r>
            <a:r>
              <a:rPr lang="it-IT" sz="1500" b="1" dirty="0" err="1">
                <a:solidFill>
                  <a:srgbClr val="002060"/>
                </a:solidFill>
              </a:rPr>
              <a:t>heterogeneity</a:t>
            </a:r>
            <a:endParaRPr lang="it-IT" sz="1500" b="1" dirty="0">
              <a:solidFill>
                <a:srgbClr val="002060"/>
              </a:solidFill>
            </a:endParaRPr>
          </a:p>
          <a:p>
            <a:pPr fontAlgn="base"/>
            <a:endParaRPr lang="it-IT" sz="1500" b="1" dirty="0">
              <a:solidFill>
                <a:srgbClr val="002060"/>
              </a:solidFill>
            </a:endParaRPr>
          </a:p>
          <a:p>
            <a:pPr marL="285750" indent="-285750" fontAlgn="base">
              <a:buFont typeface="Arial" panose="020B0604020202020204" pitchFamily="34" charset="0"/>
              <a:buChar char="•"/>
            </a:pPr>
            <a:r>
              <a:rPr lang="it-IT" sz="1500" b="1" dirty="0">
                <a:solidFill>
                  <a:srgbClr val="002060"/>
                </a:solidFill>
              </a:rPr>
              <a:t>We </a:t>
            </a:r>
            <a:r>
              <a:rPr lang="it-IT" sz="1500" b="1" dirty="0" err="1">
                <a:solidFill>
                  <a:srgbClr val="002060"/>
                </a:solidFill>
              </a:rPr>
              <a:t>took</a:t>
            </a:r>
            <a:r>
              <a:rPr lang="it-IT" sz="1500" b="1" dirty="0">
                <a:solidFill>
                  <a:srgbClr val="002060"/>
                </a:solidFill>
              </a:rPr>
              <a:t> </a:t>
            </a:r>
            <a:r>
              <a:rPr lang="it-IT" sz="1500" b="1" dirty="0" err="1">
                <a:solidFill>
                  <a:srgbClr val="002060"/>
                </a:solidFill>
              </a:rPr>
              <a:t>into</a:t>
            </a:r>
            <a:r>
              <a:rPr lang="it-IT" sz="1500" b="1" dirty="0">
                <a:solidFill>
                  <a:srgbClr val="002060"/>
                </a:solidFill>
              </a:rPr>
              <a:t> account </a:t>
            </a:r>
            <a:r>
              <a:rPr lang="it-IT" sz="1500" b="1" dirty="0" err="1">
                <a:solidFill>
                  <a:srgbClr val="002060"/>
                </a:solidFill>
              </a:rPr>
              <a:t>any</a:t>
            </a:r>
            <a:r>
              <a:rPr lang="it-IT" sz="1500" b="1" dirty="0">
                <a:solidFill>
                  <a:srgbClr val="002060"/>
                </a:solidFill>
              </a:rPr>
              <a:t> </a:t>
            </a:r>
            <a:r>
              <a:rPr lang="it-IT" sz="1500" b="1" dirty="0" err="1">
                <a:solidFill>
                  <a:srgbClr val="002060"/>
                </a:solidFill>
              </a:rPr>
              <a:t>dependencies</a:t>
            </a:r>
            <a:r>
              <a:rPr lang="it-IT" sz="1500" b="1" dirty="0">
                <a:solidFill>
                  <a:srgbClr val="002060"/>
                </a:solidFill>
              </a:rPr>
              <a:t> in the data and </a:t>
            </a:r>
            <a:r>
              <a:rPr lang="it-IT" sz="1500" b="1" dirty="0" err="1">
                <a:solidFill>
                  <a:srgbClr val="002060"/>
                </a:solidFill>
              </a:rPr>
              <a:t>clustering</a:t>
            </a:r>
            <a:r>
              <a:rPr lang="it-IT" sz="1500" b="1" dirty="0">
                <a:solidFill>
                  <a:srgbClr val="002060"/>
                </a:solidFill>
              </a:rPr>
              <a:t> </a:t>
            </a:r>
            <a:r>
              <a:rPr lang="it-IT" sz="1500" b="1" dirty="0" err="1">
                <a:solidFill>
                  <a:srgbClr val="002060"/>
                </a:solidFill>
              </a:rPr>
              <a:t>effects</a:t>
            </a:r>
            <a:endParaRPr lang="it-IT" sz="1500" b="1" dirty="0">
              <a:solidFill>
                <a:srgbClr val="002060"/>
              </a:solidFill>
            </a:endParaRPr>
          </a:p>
          <a:p>
            <a:pPr fontAlgn="base"/>
            <a:endParaRPr lang="it-IT" sz="1500" b="1" dirty="0">
              <a:solidFill>
                <a:srgbClr val="002060"/>
              </a:solidFill>
            </a:endParaRPr>
          </a:p>
          <a:p>
            <a:pPr marL="285750" indent="-285750" fontAlgn="base">
              <a:buFont typeface="Arial" panose="020B0604020202020204" pitchFamily="34" charset="0"/>
              <a:buChar char="•"/>
            </a:pPr>
            <a:r>
              <a:rPr lang="it-IT" sz="1500" b="1" dirty="0" err="1">
                <a:solidFill>
                  <a:srgbClr val="002060"/>
                </a:solidFill>
              </a:rPr>
              <a:t>Correction</a:t>
            </a:r>
            <a:r>
              <a:rPr lang="it-IT" sz="1500" b="1" dirty="0">
                <a:solidFill>
                  <a:srgbClr val="002060"/>
                </a:solidFill>
              </a:rPr>
              <a:t> of </a:t>
            </a:r>
            <a:r>
              <a:rPr lang="it-IT" sz="1500" b="1" dirty="0" err="1">
                <a:solidFill>
                  <a:srgbClr val="002060"/>
                </a:solidFill>
              </a:rPr>
              <a:t>publication</a:t>
            </a:r>
            <a:r>
              <a:rPr lang="it-IT" sz="1500" b="1" dirty="0">
                <a:solidFill>
                  <a:srgbClr val="002060"/>
                </a:solidFill>
              </a:rPr>
              <a:t> </a:t>
            </a:r>
            <a:r>
              <a:rPr lang="it-IT" sz="1500" b="1" dirty="0" err="1">
                <a:solidFill>
                  <a:srgbClr val="002060"/>
                </a:solidFill>
              </a:rPr>
              <a:t>bias</a:t>
            </a:r>
            <a:r>
              <a:rPr lang="it-IT" sz="1500" b="1" dirty="0">
                <a:solidFill>
                  <a:srgbClr val="002060"/>
                </a:solidFill>
              </a:rPr>
              <a:t> with 3PSM and PET-PEESE</a:t>
            </a:r>
          </a:p>
        </p:txBody>
      </p:sp>
      <p:sp>
        <p:nvSpPr>
          <p:cNvPr id="11" name="CasellaDiTesto 10">
            <a:extLst>
              <a:ext uri="{FF2B5EF4-FFF2-40B4-BE49-F238E27FC236}">
                <a16:creationId xmlns:a16="http://schemas.microsoft.com/office/drawing/2014/main" id="{D9B7A42B-F6B2-6C4C-B8E1-D1550F719543}"/>
              </a:ext>
            </a:extLst>
          </p:cNvPr>
          <p:cNvSpPr txBox="1"/>
          <p:nvPr/>
        </p:nvSpPr>
        <p:spPr>
          <a:xfrm>
            <a:off x="182380" y="176911"/>
            <a:ext cx="3121367"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methods</a:t>
            </a:r>
            <a:endParaRPr lang="it-IT" sz="2000" b="1">
              <a:solidFill>
                <a:srgbClr val="002060"/>
              </a:solidFill>
              <a:latin typeface="Roboto" panose="02000000000000000000" pitchFamily="2" charset="0"/>
              <a:ea typeface="Roboto" panose="02000000000000000000" pitchFamily="2" charset="0"/>
            </a:endParaRPr>
          </a:p>
        </p:txBody>
      </p:sp>
      <p:pic>
        <p:nvPicPr>
          <p:cNvPr id="4" name="Immagine 3">
            <a:extLst>
              <a:ext uri="{FF2B5EF4-FFF2-40B4-BE49-F238E27FC236}">
                <a16:creationId xmlns:a16="http://schemas.microsoft.com/office/drawing/2014/main" id="{943C3DAD-9331-F24B-A842-432A0412009B}"/>
              </a:ext>
            </a:extLst>
          </p:cNvPr>
          <p:cNvPicPr>
            <a:picLocks noChangeAspect="1"/>
          </p:cNvPicPr>
          <p:nvPr/>
        </p:nvPicPr>
        <p:blipFill>
          <a:blip r:embed="rId3"/>
          <a:stretch>
            <a:fillRect/>
          </a:stretch>
        </p:blipFill>
        <p:spPr>
          <a:xfrm>
            <a:off x="5505170" y="1551180"/>
            <a:ext cx="270429" cy="270429"/>
          </a:xfrm>
          <a:prstGeom prst="rect">
            <a:avLst/>
          </a:prstGeom>
        </p:spPr>
      </p:pic>
      <p:pic>
        <p:nvPicPr>
          <p:cNvPr id="13" name="Immagine 12">
            <a:extLst>
              <a:ext uri="{FF2B5EF4-FFF2-40B4-BE49-F238E27FC236}">
                <a16:creationId xmlns:a16="http://schemas.microsoft.com/office/drawing/2014/main" id="{9D786DA8-AD76-EB44-B7FD-58DE70D3A3B1}"/>
              </a:ext>
            </a:extLst>
          </p:cNvPr>
          <p:cNvPicPr>
            <a:picLocks noChangeAspect="1"/>
          </p:cNvPicPr>
          <p:nvPr/>
        </p:nvPicPr>
        <p:blipFill>
          <a:blip r:embed="rId3"/>
          <a:stretch>
            <a:fillRect/>
          </a:stretch>
        </p:blipFill>
        <p:spPr>
          <a:xfrm>
            <a:off x="6098878" y="2918345"/>
            <a:ext cx="270429" cy="270429"/>
          </a:xfrm>
          <a:prstGeom prst="rect">
            <a:avLst/>
          </a:prstGeom>
        </p:spPr>
      </p:pic>
      <p:pic>
        <p:nvPicPr>
          <p:cNvPr id="14" name="Immagine 13">
            <a:extLst>
              <a:ext uri="{FF2B5EF4-FFF2-40B4-BE49-F238E27FC236}">
                <a16:creationId xmlns:a16="http://schemas.microsoft.com/office/drawing/2014/main" id="{9F439E94-2530-9446-A776-0A7489CD3CFC}"/>
              </a:ext>
            </a:extLst>
          </p:cNvPr>
          <p:cNvPicPr>
            <a:picLocks noChangeAspect="1"/>
          </p:cNvPicPr>
          <p:nvPr/>
        </p:nvPicPr>
        <p:blipFill>
          <a:blip r:embed="rId3"/>
          <a:stretch>
            <a:fillRect/>
          </a:stretch>
        </p:blipFill>
        <p:spPr>
          <a:xfrm>
            <a:off x="6876128" y="2006437"/>
            <a:ext cx="270429" cy="270429"/>
          </a:xfrm>
          <a:prstGeom prst="rect">
            <a:avLst/>
          </a:prstGeom>
        </p:spPr>
      </p:pic>
      <p:sp>
        <p:nvSpPr>
          <p:cNvPr id="16" name="CasellaDiTesto 15">
            <a:extLst>
              <a:ext uri="{FF2B5EF4-FFF2-40B4-BE49-F238E27FC236}">
                <a16:creationId xmlns:a16="http://schemas.microsoft.com/office/drawing/2014/main" id="{5DD28B3A-7A2A-F04E-A378-563D97421F8D}"/>
              </a:ext>
            </a:extLst>
          </p:cNvPr>
          <p:cNvSpPr txBox="1"/>
          <p:nvPr/>
        </p:nvSpPr>
        <p:spPr>
          <a:xfrm>
            <a:off x="387943" y="3432228"/>
            <a:ext cx="7491462" cy="553998"/>
          </a:xfrm>
          <a:prstGeom prst="rect">
            <a:avLst/>
          </a:prstGeom>
          <a:noFill/>
        </p:spPr>
        <p:txBody>
          <a:bodyPr wrap="square" rtlCol="0">
            <a:spAutoFit/>
          </a:bodyPr>
          <a:lstStyle/>
          <a:p>
            <a:r>
              <a:rPr lang="it-IT" sz="1500" b="1" dirty="0">
                <a:solidFill>
                  <a:srgbClr val="002060"/>
                </a:solidFill>
              </a:rPr>
              <a:t>We </a:t>
            </a:r>
            <a:r>
              <a:rPr lang="it-IT" sz="1500" b="1" dirty="0" err="1">
                <a:solidFill>
                  <a:srgbClr val="002060"/>
                </a:solidFill>
              </a:rPr>
              <a:t>considered</a:t>
            </a:r>
            <a:r>
              <a:rPr lang="it-IT" sz="1500" b="1" dirty="0">
                <a:solidFill>
                  <a:srgbClr val="002060"/>
                </a:solidFill>
              </a:rPr>
              <a:t> an </a:t>
            </a:r>
            <a:r>
              <a:rPr lang="it-IT" sz="1500" b="1" dirty="0" err="1">
                <a:solidFill>
                  <a:srgbClr val="002060"/>
                </a:solidFill>
              </a:rPr>
              <a:t>effect</a:t>
            </a:r>
            <a:r>
              <a:rPr lang="it-IT" sz="1500" b="1" dirty="0">
                <a:solidFill>
                  <a:srgbClr val="002060"/>
                </a:solidFill>
              </a:rPr>
              <a:t> to be </a:t>
            </a:r>
            <a:r>
              <a:rPr lang="it-IT" sz="1500" b="1" dirty="0" err="1">
                <a:solidFill>
                  <a:srgbClr val="002060"/>
                </a:solidFill>
              </a:rPr>
              <a:t>present</a:t>
            </a:r>
            <a:r>
              <a:rPr lang="it-IT" sz="1500" b="1" dirty="0">
                <a:solidFill>
                  <a:srgbClr val="002060"/>
                </a:solidFill>
              </a:rPr>
              <a:t> </a:t>
            </a:r>
            <a:r>
              <a:rPr lang="it-IT" sz="1500" b="1" dirty="0" err="1">
                <a:solidFill>
                  <a:srgbClr val="002060"/>
                </a:solidFill>
              </a:rPr>
              <a:t>only</a:t>
            </a:r>
            <a:r>
              <a:rPr lang="it-IT" sz="1500" b="1" dirty="0">
                <a:solidFill>
                  <a:srgbClr val="002060"/>
                </a:solidFill>
              </a:rPr>
              <a:t> </a:t>
            </a:r>
            <a:r>
              <a:rPr lang="it-IT" sz="1500" b="1" dirty="0" err="1">
                <a:solidFill>
                  <a:srgbClr val="002060"/>
                </a:solidFill>
              </a:rPr>
              <a:t>if</a:t>
            </a:r>
            <a:r>
              <a:rPr lang="it-IT" sz="1500" b="1" dirty="0">
                <a:solidFill>
                  <a:srgbClr val="002060"/>
                </a:solidFill>
              </a:rPr>
              <a:t> </a:t>
            </a:r>
            <a:r>
              <a:rPr lang="it-IT" sz="1500" b="1" dirty="0" err="1">
                <a:solidFill>
                  <a:srgbClr val="002060"/>
                </a:solidFill>
              </a:rPr>
              <a:t>all</a:t>
            </a:r>
            <a:r>
              <a:rPr lang="it-IT" sz="1500" b="1" dirty="0">
                <a:solidFill>
                  <a:srgbClr val="002060"/>
                </a:solidFill>
              </a:rPr>
              <a:t> of the meta-</a:t>
            </a:r>
            <a:r>
              <a:rPr lang="it-IT" sz="1500" b="1" dirty="0" err="1">
                <a:solidFill>
                  <a:srgbClr val="002060"/>
                </a:solidFill>
              </a:rPr>
              <a:t>analytic</a:t>
            </a:r>
            <a:r>
              <a:rPr lang="it-IT" sz="1500" b="1" dirty="0">
                <a:solidFill>
                  <a:srgbClr val="002060"/>
                </a:solidFill>
              </a:rPr>
              <a:t> </a:t>
            </a:r>
            <a:r>
              <a:rPr lang="it-IT" sz="1500" b="1" dirty="0" err="1">
                <a:solidFill>
                  <a:srgbClr val="002060"/>
                </a:solidFill>
              </a:rPr>
              <a:t>techniques</a:t>
            </a:r>
            <a:r>
              <a:rPr lang="it-IT" sz="1500" b="1" dirty="0">
                <a:solidFill>
                  <a:srgbClr val="002060"/>
                </a:solidFill>
              </a:rPr>
              <a:t> </a:t>
            </a:r>
            <a:r>
              <a:rPr lang="it-IT" sz="1500" b="1" dirty="0" err="1">
                <a:solidFill>
                  <a:srgbClr val="002060"/>
                </a:solidFill>
              </a:rPr>
              <a:t>detected</a:t>
            </a:r>
            <a:r>
              <a:rPr lang="it-IT" sz="1500" b="1" dirty="0">
                <a:solidFill>
                  <a:srgbClr val="002060"/>
                </a:solidFill>
              </a:rPr>
              <a:t> </a:t>
            </a:r>
            <a:r>
              <a:rPr lang="it-IT" sz="1500" b="1" dirty="0" err="1">
                <a:solidFill>
                  <a:srgbClr val="002060"/>
                </a:solidFill>
              </a:rPr>
              <a:t>one</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2" name="Segnaposto numero diapositiva 1">
            <a:extLst>
              <a:ext uri="{FF2B5EF4-FFF2-40B4-BE49-F238E27FC236}">
                <a16:creationId xmlns:a16="http://schemas.microsoft.com/office/drawing/2014/main" id="{CA92B2B8-0981-8342-903F-885DC7B5AA3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14</a:t>
            </a:fld>
            <a:endParaRPr lang="it-IT" sz="900" b="0" i="0" u="none" strike="noStrike" cap="none">
              <a:solidFill>
                <a:srgbClr val="888888"/>
              </a:solidFill>
              <a:latin typeface="Arial"/>
              <a:ea typeface="Arial"/>
              <a:cs typeface="Arial"/>
              <a:sym typeface="Arial"/>
            </a:endParaRPr>
          </a:p>
        </p:txBody>
      </p:sp>
      <p:pic>
        <p:nvPicPr>
          <p:cNvPr id="15" name="Immagine 14">
            <a:extLst>
              <a:ext uri="{FF2B5EF4-FFF2-40B4-BE49-F238E27FC236}">
                <a16:creationId xmlns:a16="http://schemas.microsoft.com/office/drawing/2014/main" id="{0DC602C2-4B25-DC4D-B996-1851B48A55A8}"/>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71555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4016484"/>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Stress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regulation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via 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mindfulness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and biofeedback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interventions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in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adults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pre-registered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meta-</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analysis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PICO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framework</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Adults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I   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mindfulness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HRV biofeedback</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C  Active/passive control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condition</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O  Stress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response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&amp;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affective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consequences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of </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stress (e.g. trait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anxiety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depression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Randomized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controlled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trials and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observational</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Studies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p:txBody>
      </p:sp>
      <p:pic>
        <p:nvPicPr>
          <p:cNvPr id="13" name="Immagine 12">
            <a:extLst>
              <a:ext uri="{FF2B5EF4-FFF2-40B4-BE49-F238E27FC236}">
                <a16:creationId xmlns:a16="http://schemas.microsoft.com/office/drawing/2014/main" id="{A4B72E83-9161-9E40-BA40-6557D1ADC3AE}"/>
              </a:ext>
            </a:extLst>
          </p:cNvPr>
          <p:cNvPicPr>
            <a:picLocks noChangeAspect="1"/>
          </p:cNvPicPr>
          <p:nvPr/>
        </p:nvPicPr>
        <p:blipFill>
          <a:blip r:embed="rId3"/>
          <a:stretch>
            <a:fillRect/>
          </a:stretch>
        </p:blipFill>
        <p:spPr>
          <a:xfrm>
            <a:off x="2110012" y="1558441"/>
            <a:ext cx="582896" cy="582896"/>
          </a:xfrm>
          <a:prstGeom prst="rect">
            <a:avLst/>
          </a:prstGeom>
        </p:spPr>
      </p:pic>
      <p:pic>
        <p:nvPicPr>
          <p:cNvPr id="14" name="Immagine 13">
            <a:extLst>
              <a:ext uri="{FF2B5EF4-FFF2-40B4-BE49-F238E27FC236}">
                <a16:creationId xmlns:a16="http://schemas.microsoft.com/office/drawing/2014/main" id="{4B96BBC7-38B8-9448-8209-FA8A472E2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540" y="1558441"/>
            <a:ext cx="572502" cy="572502"/>
          </a:xfrm>
          <a:prstGeom prst="rect">
            <a:avLst/>
          </a:prstGeom>
        </p:spPr>
      </p:pic>
      <p:sp>
        <p:nvSpPr>
          <p:cNvPr id="16" name="CasellaDiTesto 15">
            <a:extLst>
              <a:ext uri="{FF2B5EF4-FFF2-40B4-BE49-F238E27FC236}">
                <a16:creationId xmlns:a16="http://schemas.microsoft.com/office/drawing/2014/main" id="{72D43DC6-C5EA-A546-981C-1EF7B9D8C8C1}"/>
              </a:ext>
            </a:extLst>
          </p:cNvPr>
          <p:cNvSpPr txBox="1"/>
          <p:nvPr/>
        </p:nvSpPr>
        <p:spPr>
          <a:xfrm>
            <a:off x="182380" y="176911"/>
            <a:ext cx="3121367"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methods</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4B411F23-58E8-3C48-9AE2-07D1CC6BE18D}"/>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15</a:t>
            </a:fld>
            <a:endParaRPr lang="it-IT" sz="900" b="0" i="0" u="none" strike="noStrike" cap="none">
              <a:solidFill>
                <a:srgbClr val="888888"/>
              </a:solidFill>
              <a:latin typeface="Arial"/>
              <a:ea typeface="Arial"/>
              <a:cs typeface="Arial"/>
              <a:sym typeface="Arial"/>
            </a:endParaRPr>
          </a:p>
        </p:txBody>
      </p:sp>
      <p:pic>
        <p:nvPicPr>
          <p:cNvPr id="11" name="Immagine 10">
            <a:extLst>
              <a:ext uri="{FF2B5EF4-FFF2-40B4-BE49-F238E27FC236}">
                <a16:creationId xmlns:a16="http://schemas.microsoft.com/office/drawing/2014/main" id="{9FE40A16-CBA5-C24E-8D4E-EE34BD52C677}"/>
              </a:ext>
            </a:extLst>
          </p:cNvPr>
          <p:cNvPicPr>
            <a:picLocks noChangeAspect="1"/>
          </p:cNvPicPr>
          <p:nvPr/>
        </p:nvPicPr>
        <p:blipFill>
          <a:blip r:embed="rId5"/>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73768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ttore 1 10">
            <a:extLst>
              <a:ext uri="{FF2B5EF4-FFF2-40B4-BE49-F238E27FC236}">
                <a16:creationId xmlns:a16="http://schemas.microsoft.com/office/drawing/2014/main" id="{ADF59A05-094F-E94F-9565-B3DF10EFA5BA}"/>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BAC027D-0527-A940-8596-873090500A82}"/>
              </a:ext>
            </a:extLst>
          </p:cNvPr>
          <p:cNvSpPr txBox="1"/>
          <p:nvPr/>
        </p:nvSpPr>
        <p:spPr>
          <a:xfrm>
            <a:off x="182380" y="176911"/>
            <a:ext cx="3121367"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methods</a:t>
            </a:r>
            <a:endParaRPr lang="it-IT" sz="2000" b="1">
              <a:solidFill>
                <a:srgbClr val="002060"/>
              </a:solidFill>
              <a:latin typeface="Roboto" panose="02000000000000000000" pitchFamily="2" charset="0"/>
              <a:ea typeface="Roboto" panose="02000000000000000000" pitchFamily="2" charset="0"/>
            </a:endParaRPr>
          </a:p>
        </p:txBody>
      </p:sp>
      <p:sp>
        <p:nvSpPr>
          <p:cNvPr id="10" name="Ovale 9">
            <a:extLst>
              <a:ext uri="{FF2B5EF4-FFF2-40B4-BE49-F238E27FC236}">
                <a16:creationId xmlns:a16="http://schemas.microsoft.com/office/drawing/2014/main" id="{1BD9FC85-FF68-A64B-ABB1-B9DDFBB7F3F1}"/>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pic>
        <p:nvPicPr>
          <p:cNvPr id="14" name="Segnaposto immagine 13" descr="Immagine che contiene testo&#10;&#10;Descrizione generata automaticamente">
            <a:extLst>
              <a:ext uri="{FF2B5EF4-FFF2-40B4-BE49-F238E27FC236}">
                <a16:creationId xmlns:a16="http://schemas.microsoft.com/office/drawing/2014/main" id="{F822EECA-B20B-FA4E-B413-7B1199CC08C7}"/>
              </a:ext>
            </a:extLst>
          </p:cNvPr>
          <p:cNvPicPr>
            <a:picLocks noGrp="1" noChangeAspect="1"/>
          </p:cNvPicPr>
          <p:nvPr>
            <p:ph type="pic" sz="quarter" idx="10"/>
          </p:nvPr>
        </p:nvPicPr>
        <p:blipFill>
          <a:blip r:embed="rId3"/>
          <a:srcRect l="12775" r="12775"/>
          <a:stretch>
            <a:fillRect/>
          </a:stretch>
        </p:blipFill>
        <p:spPr/>
      </p:pic>
      <p:sp>
        <p:nvSpPr>
          <p:cNvPr id="15" name="Rettangolo 14">
            <a:extLst>
              <a:ext uri="{FF2B5EF4-FFF2-40B4-BE49-F238E27FC236}">
                <a16:creationId xmlns:a16="http://schemas.microsoft.com/office/drawing/2014/main" id="{7110E925-835D-EF44-AE4C-12D3677FCDED}"/>
              </a:ext>
            </a:extLst>
          </p:cNvPr>
          <p:cNvSpPr/>
          <p:nvPr/>
        </p:nvSpPr>
        <p:spPr>
          <a:xfrm>
            <a:off x="5791600" y="1084603"/>
            <a:ext cx="3150381" cy="523220"/>
          </a:xfrm>
          <a:prstGeom prst="rect">
            <a:avLst/>
          </a:prstGeom>
        </p:spPr>
        <p:txBody>
          <a:bodyPr wrap="square">
            <a:spAutoFit/>
          </a:bodyPr>
          <a:lstStyle/>
          <a:p>
            <a:r>
              <a:rPr lang="it-IT" b="1">
                <a:solidFill>
                  <a:srgbClr val="002060"/>
                </a:solidFill>
                <a:latin typeface="Arial" panose="020B0604020202020204" pitchFamily="34" charset="0"/>
                <a:ea typeface="Roboto" panose="02000000000000000000" pitchFamily="2" charset="0"/>
                <a:cs typeface="Arial" panose="020B0604020202020204" pitchFamily="34" charset="0"/>
              </a:rPr>
              <a:t>Databases: </a:t>
            </a:r>
            <a:r>
              <a:rPr lang="it-IT" b="1" err="1">
                <a:solidFill>
                  <a:srgbClr val="002060"/>
                </a:solidFill>
              </a:rPr>
              <a:t>ProQuest</a:t>
            </a:r>
            <a:r>
              <a:rPr lang="it-IT" b="1">
                <a:solidFill>
                  <a:srgbClr val="002060"/>
                </a:solidFill>
              </a:rPr>
              <a:t>, </a:t>
            </a:r>
            <a:r>
              <a:rPr lang="it-IT" b="1" err="1">
                <a:solidFill>
                  <a:srgbClr val="002060"/>
                </a:solidFill>
              </a:rPr>
              <a:t>PubMED</a:t>
            </a:r>
            <a:r>
              <a:rPr lang="it-IT" b="1">
                <a:solidFill>
                  <a:srgbClr val="002060"/>
                </a:solidFill>
              </a:rPr>
              <a:t>,</a:t>
            </a:r>
          </a:p>
          <a:p>
            <a:r>
              <a:rPr lang="it-IT" b="1">
                <a:solidFill>
                  <a:srgbClr val="002060"/>
                </a:solidFill>
              </a:rPr>
              <a:t>and </a:t>
            </a:r>
            <a:r>
              <a:rPr lang="it-IT" b="1" err="1">
                <a:solidFill>
                  <a:srgbClr val="002060"/>
                </a:solidFill>
              </a:rPr>
              <a:t>Scopus</a:t>
            </a:r>
            <a:endParaRPr lang="it-IT" b="1">
              <a:solidFill>
                <a:srgbClr val="002060"/>
              </a:solidFill>
            </a:endParaRPr>
          </a:p>
        </p:txBody>
      </p:sp>
      <p:sp>
        <p:nvSpPr>
          <p:cNvPr id="19" name="Rettangolo 18">
            <a:extLst>
              <a:ext uri="{FF2B5EF4-FFF2-40B4-BE49-F238E27FC236}">
                <a16:creationId xmlns:a16="http://schemas.microsoft.com/office/drawing/2014/main" id="{9FECD6A3-9265-C140-A3B8-35EF33FE99D7}"/>
              </a:ext>
            </a:extLst>
          </p:cNvPr>
          <p:cNvSpPr/>
          <p:nvPr/>
        </p:nvSpPr>
        <p:spPr>
          <a:xfrm>
            <a:off x="182380" y="621847"/>
            <a:ext cx="3150381" cy="307777"/>
          </a:xfrm>
          <a:prstGeom prst="rect">
            <a:avLst/>
          </a:prstGeom>
        </p:spPr>
        <p:txBody>
          <a:bodyPr wrap="square">
            <a:spAutoFit/>
          </a:bodyPr>
          <a:lstStyle/>
          <a:p>
            <a:r>
              <a:rPr lang="it-IT" b="1" err="1">
                <a:solidFill>
                  <a:srgbClr val="002060"/>
                </a:solidFill>
              </a:rPr>
              <a:t>Search</a:t>
            </a:r>
            <a:r>
              <a:rPr lang="it-IT" b="1">
                <a:solidFill>
                  <a:srgbClr val="002060"/>
                </a:solidFill>
              </a:rPr>
              <a:t> </a:t>
            </a:r>
            <a:r>
              <a:rPr lang="it-IT" b="1" err="1">
                <a:solidFill>
                  <a:srgbClr val="002060"/>
                </a:solidFill>
              </a:rPr>
              <a:t>strategy</a:t>
            </a:r>
            <a:endParaRPr lang="it-IT" b="1">
              <a:solidFill>
                <a:srgbClr val="002060"/>
              </a:solidFill>
            </a:endParaRPr>
          </a:p>
        </p:txBody>
      </p:sp>
      <p:sp>
        <p:nvSpPr>
          <p:cNvPr id="20" name="Rettangolo 19">
            <a:extLst>
              <a:ext uri="{FF2B5EF4-FFF2-40B4-BE49-F238E27FC236}">
                <a16:creationId xmlns:a16="http://schemas.microsoft.com/office/drawing/2014/main" id="{8C9EF24F-A4AD-0D4A-B24C-C5984086366D}"/>
              </a:ext>
            </a:extLst>
          </p:cNvPr>
          <p:cNvSpPr/>
          <p:nvPr/>
        </p:nvSpPr>
        <p:spPr>
          <a:xfrm>
            <a:off x="5791600" y="1607823"/>
            <a:ext cx="3150381" cy="307777"/>
          </a:xfrm>
          <a:prstGeom prst="rect">
            <a:avLst/>
          </a:prstGeom>
        </p:spPr>
        <p:txBody>
          <a:bodyPr wrap="square">
            <a:spAutoFit/>
          </a:bodyPr>
          <a:lstStyle/>
          <a:p>
            <a:r>
              <a:rPr lang="it-IT" b="1">
                <a:solidFill>
                  <a:srgbClr val="002060"/>
                </a:solidFill>
                <a:latin typeface="Arial" panose="020B0604020202020204" pitchFamily="34" charset="0"/>
                <a:ea typeface="Roboto" panose="02000000000000000000" pitchFamily="2" charset="0"/>
                <a:cs typeface="Arial" panose="020B0604020202020204" pitchFamily="34" charset="0"/>
              </a:rPr>
              <a:t>Link: http://</a:t>
            </a:r>
            <a:r>
              <a:rPr lang="it-IT" b="1" err="1">
                <a:solidFill>
                  <a:srgbClr val="002060"/>
                </a:solidFill>
                <a:latin typeface="Arial" panose="020B0604020202020204" pitchFamily="34" charset="0"/>
                <a:ea typeface="Roboto" panose="02000000000000000000" pitchFamily="2" charset="0"/>
                <a:cs typeface="Arial" panose="020B0604020202020204" pitchFamily="34" charset="0"/>
              </a:rPr>
              <a:t>bit.ly</a:t>
            </a:r>
            <a:r>
              <a:rPr lang="it-IT" b="1">
                <a:solidFill>
                  <a:srgbClr val="002060"/>
                </a:solidFill>
                <a:latin typeface="Arial" panose="020B0604020202020204" pitchFamily="34" charset="0"/>
                <a:ea typeface="Roboto" panose="02000000000000000000" pitchFamily="2" charset="0"/>
                <a:cs typeface="Arial" panose="020B0604020202020204" pitchFamily="34" charset="0"/>
              </a:rPr>
              <a:t>/3nJYQY8</a:t>
            </a:r>
            <a:endParaRPr lang="it-IT" b="1">
              <a:solidFill>
                <a:srgbClr val="002060"/>
              </a:solidFill>
            </a:endParaRPr>
          </a:p>
        </p:txBody>
      </p:sp>
    </p:spTree>
    <p:extLst>
      <p:ext uri="{BB962C8B-B14F-4D97-AF65-F5344CB8AC3E}">
        <p14:creationId xmlns:p14="http://schemas.microsoft.com/office/powerpoint/2010/main" val="79603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37DE4F74-C162-C048-ACD0-86E08DD8ED80}"/>
              </a:ext>
            </a:extLst>
          </p:cNvPr>
          <p:cNvSpPr txBox="1"/>
          <p:nvPr/>
        </p:nvSpPr>
        <p:spPr>
          <a:xfrm>
            <a:off x="387942" y="862100"/>
            <a:ext cx="7491462" cy="124649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Meta-</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analysis</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pre-registered</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on OSF and PROSPERO</a:t>
            </a:r>
          </a:p>
          <a:p>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Link: </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hlinkClick r:id="rId3"/>
              </a:rPr>
              <a:t>http://bit.ly/39MifmH</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PROSPERO ID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number</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a:solidFill>
                  <a:srgbClr val="002060"/>
                </a:solidFill>
              </a:rPr>
              <a:t>CRD42020179810</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2050" name="Picture 2" descr="Three More Reasons to Take the Preregistration Challenge">
            <a:extLst>
              <a:ext uri="{FF2B5EF4-FFF2-40B4-BE49-F238E27FC236}">
                <a16:creationId xmlns:a16="http://schemas.microsoft.com/office/drawing/2014/main" id="{BE1C1B48-E2DB-0F4B-A26D-7CC687539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033" y="2052659"/>
            <a:ext cx="2317927" cy="2289451"/>
          </a:xfrm>
          <a:prstGeom prst="rect">
            <a:avLst/>
          </a:prstGeom>
          <a:noFill/>
          <a:extLst>
            <a:ext uri="{909E8E84-426E-40DD-AFC4-6F175D3DCCD1}">
              <a14:hiddenFill xmlns:a14="http://schemas.microsoft.com/office/drawing/2010/main">
                <a:solidFill>
                  <a:srgbClr val="FFFFFF"/>
                </a:solidFill>
              </a14:hiddenFill>
            </a:ext>
          </a:extLst>
        </p:spPr>
      </p:pic>
      <p:sp>
        <p:nvSpPr>
          <p:cNvPr id="12" name="Ovale 11">
            <a:extLst>
              <a:ext uri="{FF2B5EF4-FFF2-40B4-BE49-F238E27FC236}">
                <a16:creationId xmlns:a16="http://schemas.microsoft.com/office/drawing/2014/main" id="{D32AADB0-7531-814A-AD02-E0AB878CAEB7}"/>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3" name="CasellaDiTesto 12">
            <a:extLst>
              <a:ext uri="{FF2B5EF4-FFF2-40B4-BE49-F238E27FC236}">
                <a16:creationId xmlns:a16="http://schemas.microsoft.com/office/drawing/2014/main" id="{88185178-3466-034A-8C34-3F4F0F80FE32}"/>
              </a:ext>
            </a:extLst>
          </p:cNvPr>
          <p:cNvSpPr txBox="1"/>
          <p:nvPr/>
        </p:nvSpPr>
        <p:spPr>
          <a:xfrm>
            <a:off x="182380" y="176911"/>
            <a:ext cx="3121367"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methods</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D34FFCC5-2E52-C74B-B0AD-F2FA9B9EC99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17</a:t>
            </a:fld>
            <a:endParaRPr lang="it-IT" sz="900" b="0" i="0" u="none" strike="noStrike" cap="none">
              <a:solidFill>
                <a:srgbClr val="888888"/>
              </a:solidFill>
              <a:latin typeface="Arial"/>
              <a:ea typeface="Arial"/>
              <a:cs typeface="Arial"/>
              <a:sym typeface="Arial"/>
            </a:endParaRPr>
          </a:p>
        </p:txBody>
      </p:sp>
      <p:pic>
        <p:nvPicPr>
          <p:cNvPr id="11" name="Immagine 10">
            <a:extLst>
              <a:ext uri="{FF2B5EF4-FFF2-40B4-BE49-F238E27FC236}">
                <a16:creationId xmlns:a16="http://schemas.microsoft.com/office/drawing/2014/main" id="{58E896F7-EEC5-E345-AEE5-9E820684B65A}"/>
              </a:ext>
            </a:extLst>
          </p:cNvPr>
          <p:cNvPicPr>
            <a:picLocks noChangeAspect="1"/>
          </p:cNvPicPr>
          <p:nvPr/>
        </p:nvPicPr>
        <p:blipFill>
          <a:blip r:embed="rId5"/>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189959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37DE4F74-C162-C048-ACD0-86E08DD8ED80}"/>
              </a:ext>
            </a:extLst>
          </p:cNvPr>
          <p:cNvSpPr txBox="1"/>
          <p:nvPr/>
        </p:nvSpPr>
        <p:spPr>
          <a:xfrm>
            <a:off x="224797" y="881690"/>
            <a:ext cx="7491462" cy="4247317"/>
          </a:xfrm>
          <a:prstGeom prst="rect">
            <a:avLst/>
          </a:prstGeom>
          <a:noFill/>
        </p:spPr>
        <p:txBody>
          <a:bodyPr wrap="square" rtlCol="0">
            <a:spAutoFit/>
          </a:bodyPr>
          <a:lstStyle/>
          <a:p>
            <a:endParaRPr lang="it-IT" sz="1500" b="1" dirty="0">
              <a:solidFill>
                <a:srgbClr val="002060"/>
              </a:solidFill>
            </a:endParaRPr>
          </a:p>
          <a:p>
            <a:endParaRPr lang="it-IT" sz="1500" b="1" dirty="0">
              <a:solidFill>
                <a:srgbClr val="002060"/>
              </a:solidFill>
            </a:endParaRPr>
          </a:p>
          <a:p>
            <a:endParaRPr lang="it-IT" sz="1500" b="1" dirty="0">
              <a:solidFill>
                <a:srgbClr val="002060"/>
              </a:solidFill>
            </a:endParaRPr>
          </a:p>
          <a:p>
            <a:r>
              <a:rPr lang="it-IT" sz="1500" b="1" dirty="0">
                <a:solidFill>
                  <a:srgbClr val="002060"/>
                </a:solidFill>
              </a:rPr>
              <a:t>	</a:t>
            </a:r>
            <a:r>
              <a:rPr lang="it-IT" sz="1500" b="1" dirty="0" err="1">
                <a:solidFill>
                  <a:srgbClr val="002060"/>
                </a:solidFill>
              </a:rPr>
              <a:t>total</a:t>
            </a:r>
            <a:r>
              <a:rPr lang="it-IT" sz="1500" b="1" dirty="0">
                <a:solidFill>
                  <a:srgbClr val="002060"/>
                </a:solidFill>
              </a:rPr>
              <a:t> = 1056</a:t>
            </a:r>
            <a:br>
              <a:rPr lang="it-IT" sz="1500" b="1" dirty="0">
                <a:solidFill>
                  <a:srgbClr val="002060"/>
                </a:solidFill>
              </a:rPr>
            </a:br>
            <a:r>
              <a:rPr lang="it-IT" sz="1500" b="1" dirty="0" err="1">
                <a:solidFill>
                  <a:srgbClr val="002060"/>
                </a:solidFill>
              </a:rPr>
              <a:t>Articles</a:t>
            </a:r>
            <a:r>
              <a:rPr lang="it-IT" sz="1500" b="1" dirty="0">
                <a:solidFill>
                  <a:srgbClr val="002060"/>
                </a:solidFill>
              </a:rPr>
              <a:t> </a:t>
            </a:r>
            <a:r>
              <a:rPr lang="it-IT" sz="1500" b="1" dirty="0" err="1">
                <a:solidFill>
                  <a:srgbClr val="002060"/>
                </a:solidFill>
              </a:rPr>
              <a:t>after</a:t>
            </a:r>
            <a:r>
              <a:rPr lang="it-IT" sz="1500" b="1" dirty="0">
                <a:solidFill>
                  <a:srgbClr val="002060"/>
                </a:solidFill>
              </a:rPr>
              <a:t> duplicate </a:t>
            </a:r>
            <a:r>
              <a:rPr lang="it-IT" sz="1500" b="1" dirty="0" err="1">
                <a:solidFill>
                  <a:srgbClr val="002060"/>
                </a:solidFill>
              </a:rPr>
              <a:t>removed</a:t>
            </a:r>
            <a:r>
              <a:rPr lang="it-IT" sz="1500" b="1" dirty="0">
                <a:solidFill>
                  <a:srgbClr val="002060"/>
                </a:solidFill>
              </a:rPr>
              <a:t>: 592</a:t>
            </a:r>
          </a:p>
          <a:p>
            <a:r>
              <a:rPr lang="it-IT" sz="1500" b="1" dirty="0">
                <a:solidFill>
                  <a:srgbClr val="002060"/>
                </a:solidFill>
              </a:rPr>
              <a:t>Total </a:t>
            </a:r>
            <a:r>
              <a:rPr lang="it-IT" sz="1500" b="1" dirty="0" err="1">
                <a:solidFill>
                  <a:srgbClr val="002060"/>
                </a:solidFill>
              </a:rPr>
              <a:t>articles</a:t>
            </a:r>
            <a:r>
              <a:rPr lang="it-IT" sz="1500" b="1" dirty="0">
                <a:solidFill>
                  <a:srgbClr val="002060"/>
                </a:solidFill>
              </a:rPr>
              <a:t> </a:t>
            </a:r>
            <a:r>
              <a:rPr lang="it-IT" sz="1500" b="1" dirty="0" err="1">
                <a:solidFill>
                  <a:srgbClr val="002060"/>
                </a:solidFill>
              </a:rPr>
              <a:t>included</a:t>
            </a:r>
            <a:r>
              <a:rPr lang="it-IT" sz="1500" b="1" dirty="0">
                <a:solidFill>
                  <a:srgbClr val="002060"/>
                </a:solidFill>
              </a:rPr>
              <a:t>: 24</a:t>
            </a:r>
          </a:p>
          <a:p>
            <a:r>
              <a:rPr lang="it-IT" sz="1500" b="1" dirty="0">
                <a:solidFill>
                  <a:srgbClr val="002060"/>
                </a:solidFill>
              </a:rPr>
              <a:t>Total </a:t>
            </a:r>
            <a:r>
              <a:rPr lang="it-IT" sz="1500" b="1" dirty="0" err="1">
                <a:solidFill>
                  <a:srgbClr val="002060"/>
                </a:solidFill>
              </a:rPr>
              <a:t>effects</a:t>
            </a:r>
            <a:r>
              <a:rPr lang="it-IT" sz="1500" b="1" dirty="0">
                <a:solidFill>
                  <a:srgbClr val="002060"/>
                </a:solidFill>
              </a:rPr>
              <a:t> </a:t>
            </a:r>
            <a:r>
              <a:rPr lang="it-IT" sz="1500" b="1" dirty="0" err="1">
                <a:solidFill>
                  <a:srgbClr val="002060"/>
                </a:solidFill>
              </a:rPr>
              <a:t>coded</a:t>
            </a:r>
            <a:r>
              <a:rPr lang="it-IT" sz="1500" b="1" dirty="0">
                <a:solidFill>
                  <a:srgbClr val="002060"/>
                </a:solidFill>
              </a:rPr>
              <a:t>: 72</a:t>
            </a:r>
          </a:p>
          <a:p>
            <a:r>
              <a:rPr lang="it-IT" sz="1500" b="1" dirty="0">
                <a:solidFill>
                  <a:srgbClr val="002060"/>
                </a:solidFill>
              </a:rPr>
              <a:t>Total </a:t>
            </a:r>
            <a:r>
              <a:rPr lang="it-IT" sz="1500" b="1" dirty="0" err="1">
                <a:solidFill>
                  <a:srgbClr val="002060"/>
                </a:solidFill>
              </a:rPr>
              <a:t>effects</a:t>
            </a:r>
            <a:r>
              <a:rPr lang="it-IT" sz="1500" b="1" dirty="0">
                <a:solidFill>
                  <a:srgbClr val="002060"/>
                </a:solidFill>
              </a:rPr>
              <a:t> </a:t>
            </a:r>
            <a:r>
              <a:rPr lang="it-IT" sz="1500" b="1" dirty="0" err="1">
                <a:solidFill>
                  <a:srgbClr val="002060"/>
                </a:solidFill>
              </a:rPr>
              <a:t>included</a:t>
            </a:r>
            <a:r>
              <a:rPr lang="it-IT" sz="1500" b="1" dirty="0">
                <a:solidFill>
                  <a:srgbClr val="002060"/>
                </a:solidFill>
              </a:rPr>
              <a:t>: 35 </a:t>
            </a:r>
          </a:p>
          <a:p>
            <a:endParaRPr lang="it-IT" sz="1500" b="1" dirty="0">
              <a:solidFill>
                <a:srgbClr val="002060"/>
              </a:solidFill>
            </a:endParaRPr>
          </a:p>
          <a:p>
            <a:endParaRPr lang="it-IT" sz="1500" b="1" dirty="0">
              <a:solidFill>
                <a:srgbClr val="002060"/>
              </a:solidFill>
            </a:endParaRPr>
          </a:p>
          <a:p>
            <a:endParaRPr lang="it-IT" sz="1500" b="1" dirty="0">
              <a:solidFill>
                <a:srgbClr val="002060"/>
              </a:solidFill>
            </a:endParaRPr>
          </a:p>
          <a:p>
            <a:endParaRPr lang="it-IT" sz="1500" b="1" dirty="0">
              <a:solidFill>
                <a:srgbClr val="002060"/>
              </a:solidFill>
            </a:endParaRPr>
          </a:p>
          <a:p>
            <a:r>
              <a:rPr lang="it-IT" sz="1500" b="1" dirty="0">
                <a:solidFill>
                  <a:srgbClr val="002060"/>
                </a:solidFill>
              </a:rPr>
              <a:t>	</a:t>
            </a:r>
            <a:r>
              <a:rPr lang="it-IT" sz="1500" b="1" dirty="0" err="1">
                <a:solidFill>
                  <a:srgbClr val="002060"/>
                </a:solidFill>
              </a:rPr>
              <a:t>total</a:t>
            </a:r>
            <a:r>
              <a:rPr lang="it-IT" sz="1500" b="1" dirty="0">
                <a:solidFill>
                  <a:srgbClr val="002060"/>
                </a:solidFill>
              </a:rPr>
              <a:t> = 262</a:t>
            </a:r>
            <a:br>
              <a:rPr lang="it-IT" sz="1500" b="1" dirty="0">
                <a:solidFill>
                  <a:srgbClr val="002060"/>
                </a:solidFill>
              </a:rPr>
            </a:br>
            <a:r>
              <a:rPr lang="it-IT" sz="1500" b="1" dirty="0" err="1">
                <a:solidFill>
                  <a:srgbClr val="002060"/>
                </a:solidFill>
              </a:rPr>
              <a:t>Articles</a:t>
            </a:r>
            <a:r>
              <a:rPr lang="it-IT" sz="1500" b="1" dirty="0">
                <a:solidFill>
                  <a:srgbClr val="002060"/>
                </a:solidFill>
              </a:rPr>
              <a:t> </a:t>
            </a:r>
            <a:r>
              <a:rPr lang="it-IT" sz="1500" b="1" dirty="0" err="1">
                <a:solidFill>
                  <a:srgbClr val="002060"/>
                </a:solidFill>
              </a:rPr>
              <a:t>after</a:t>
            </a:r>
            <a:r>
              <a:rPr lang="it-IT" sz="1500" b="1" dirty="0">
                <a:solidFill>
                  <a:srgbClr val="002060"/>
                </a:solidFill>
              </a:rPr>
              <a:t> duplicate </a:t>
            </a:r>
            <a:r>
              <a:rPr lang="it-IT" sz="1500" b="1" dirty="0" err="1">
                <a:solidFill>
                  <a:srgbClr val="002060"/>
                </a:solidFill>
              </a:rPr>
              <a:t>removed</a:t>
            </a:r>
            <a:r>
              <a:rPr lang="it-IT" sz="1500" b="1" dirty="0">
                <a:solidFill>
                  <a:srgbClr val="002060"/>
                </a:solidFill>
              </a:rPr>
              <a:t>: 157</a:t>
            </a:r>
          </a:p>
          <a:p>
            <a:r>
              <a:rPr lang="it-IT" sz="1500" b="1" dirty="0">
                <a:solidFill>
                  <a:srgbClr val="002060"/>
                </a:solidFill>
              </a:rPr>
              <a:t>Total </a:t>
            </a:r>
            <a:r>
              <a:rPr lang="it-IT" sz="1500" b="1" dirty="0" err="1">
                <a:solidFill>
                  <a:srgbClr val="002060"/>
                </a:solidFill>
              </a:rPr>
              <a:t>articles</a:t>
            </a:r>
            <a:r>
              <a:rPr lang="it-IT" sz="1500" b="1" dirty="0">
                <a:solidFill>
                  <a:srgbClr val="002060"/>
                </a:solidFill>
              </a:rPr>
              <a:t> </a:t>
            </a:r>
            <a:r>
              <a:rPr lang="it-IT" sz="1500" b="1" dirty="0" err="1">
                <a:solidFill>
                  <a:srgbClr val="002060"/>
                </a:solidFill>
              </a:rPr>
              <a:t>included</a:t>
            </a:r>
            <a:r>
              <a:rPr lang="it-IT" sz="1500" b="1" dirty="0">
                <a:solidFill>
                  <a:srgbClr val="002060"/>
                </a:solidFill>
              </a:rPr>
              <a:t>: 19</a:t>
            </a:r>
          </a:p>
          <a:p>
            <a:r>
              <a:rPr lang="it-IT" sz="1500" b="1" dirty="0">
                <a:solidFill>
                  <a:srgbClr val="002060"/>
                </a:solidFill>
              </a:rPr>
              <a:t>Total </a:t>
            </a:r>
            <a:r>
              <a:rPr lang="it-IT" sz="1500" b="1" dirty="0" err="1">
                <a:solidFill>
                  <a:srgbClr val="002060"/>
                </a:solidFill>
              </a:rPr>
              <a:t>effects</a:t>
            </a:r>
            <a:r>
              <a:rPr lang="it-IT" sz="1500" b="1" dirty="0">
                <a:solidFill>
                  <a:srgbClr val="002060"/>
                </a:solidFill>
              </a:rPr>
              <a:t> </a:t>
            </a:r>
            <a:r>
              <a:rPr lang="it-IT" sz="1500" b="1" dirty="0" err="1">
                <a:solidFill>
                  <a:srgbClr val="002060"/>
                </a:solidFill>
              </a:rPr>
              <a:t>coded</a:t>
            </a:r>
            <a:r>
              <a:rPr lang="it-IT" sz="1500" b="1" dirty="0">
                <a:solidFill>
                  <a:srgbClr val="002060"/>
                </a:solidFill>
              </a:rPr>
              <a:t>: 42</a:t>
            </a:r>
          </a:p>
          <a:p>
            <a:r>
              <a:rPr lang="it-IT" sz="1500" b="1" dirty="0">
                <a:solidFill>
                  <a:srgbClr val="002060"/>
                </a:solidFill>
              </a:rPr>
              <a:t>Total </a:t>
            </a:r>
            <a:r>
              <a:rPr lang="it-IT" sz="1500" b="1" dirty="0" err="1">
                <a:solidFill>
                  <a:srgbClr val="002060"/>
                </a:solidFill>
              </a:rPr>
              <a:t>effects</a:t>
            </a:r>
            <a:r>
              <a:rPr lang="it-IT" sz="1500" b="1" dirty="0">
                <a:solidFill>
                  <a:srgbClr val="002060"/>
                </a:solidFill>
              </a:rPr>
              <a:t> </a:t>
            </a:r>
            <a:r>
              <a:rPr lang="it-IT" sz="1500" b="1" dirty="0" err="1">
                <a:solidFill>
                  <a:srgbClr val="002060"/>
                </a:solidFill>
              </a:rPr>
              <a:t>included</a:t>
            </a:r>
            <a:r>
              <a:rPr lang="it-IT" sz="1500" b="1" dirty="0">
                <a:solidFill>
                  <a:srgbClr val="002060"/>
                </a:solidFill>
              </a:rPr>
              <a:t>: 31</a:t>
            </a:r>
          </a:p>
          <a:p>
            <a:endParaRPr lang="it-IT" sz="1500" b="1" dirty="0">
              <a:solidFill>
                <a:srgbClr val="002060"/>
              </a:solidFill>
            </a:endParaRPr>
          </a:p>
        </p:txBody>
      </p:sp>
      <p:sp>
        <p:nvSpPr>
          <p:cNvPr id="11" name="CasellaDiTesto 10">
            <a:extLst>
              <a:ext uri="{FF2B5EF4-FFF2-40B4-BE49-F238E27FC236}">
                <a16:creationId xmlns:a16="http://schemas.microsoft.com/office/drawing/2014/main" id="{AAA39A2F-9AAE-DA41-B79F-C4E341699417}"/>
              </a:ext>
            </a:extLst>
          </p:cNvPr>
          <p:cNvSpPr txBox="1"/>
          <p:nvPr/>
        </p:nvSpPr>
        <p:spPr>
          <a:xfrm>
            <a:off x="224797" y="650033"/>
            <a:ext cx="7491462" cy="323165"/>
          </a:xfrm>
          <a:prstGeom prst="rect">
            <a:avLst/>
          </a:prstGeom>
          <a:noFill/>
        </p:spPr>
        <p:txBody>
          <a:bodyPr wrap="square" rtlCol="0">
            <a:spAutoFit/>
          </a:bodyPr>
          <a:lstStyle/>
          <a:p>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Search</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results</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12" name="Immagine 11">
            <a:extLst>
              <a:ext uri="{FF2B5EF4-FFF2-40B4-BE49-F238E27FC236}">
                <a16:creationId xmlns:a16="http://schemas.microsoft.com/office/drawing/2014/main" id="{A87C013B-6AD4-314D-BBAD-07F83D124BF7}"/>
              </a:ext>
            </a:extLst>
          </p:cNvPr>
          <p:cNvPicPr>
            <a:picLocks noChangeAspect="1"/>
          </p:cNvPicPr>
          <p:nvPr/>
        </p:nvPicPr>
        <p:blipFill>
          <a:blip r:embed="rId3"/>
          <a:stretch>
            <a:fillRect/>
          </a:stretch>
        </p:blipFill>
        <p:spPr>
          <a:xfrm>
            <a:off x="294527" y="967530"/>
            <a:ext cx="820159" cy="820159"/>
          </a:xfrm>
          <a:prstGeom prst="rect">
            <a:avLst/>
          </a:prstGeom>
        </p:spPr>
      </p:pic>
      <p:pic>
        <p:nvPicPr>
          <p:cNvPr id="16" name="Immagine 15">
            <a:extLst>
              <a:ext uri="{FF2B5EF4-FFF2-40B4-BE49-F238E27FC236}">
                <a16:creationId xmlns:a16="http://schemas.microsoft.com/office/drawing/2014/main" id="{7F4ABF6C-504D-8A49-9E3A-D20F513E7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56" y="3066722"/>
            <a:ext cx="820160" cy="820160"/>
          </a:xfrm>
          <a:prstGeom prst="rect">
            <a:avLst/>
          </a:prstGeom>
        </p:spPr>
      </p:pic>
      <p:sp>
        <p:nvSpPr>
          <p:cNvPr id="13" name="Ovale 12">
            <a:extLst>
              <a:ext uri="{FF2B5EF4-FFF2-40B4-BE49-F238E27FC236}">
                <a16:creationId xmlns:a16="http://schemas.microsoft.com/office/drawing/2014/main" id="{09AC39C0-26CC-E547-8B16-EDC0A1B53E66}"/>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7" name="CasellaDiTesto 16">
            <a:extLst>
              <a:ext uri="{FF2B5EF4-FFF2-40B4-BE49-F238E27FC236}">
                <a16:creationId xmlns:a16="http://schemas.microsoft.com/office/drawing/2014/main" id="{84F27B24-FF7A-744F-89B0-6E2E51002C9A}"/>
              </a:ext>
            </a:extLst>
          </p:cNvPr>
          <p:cNvSpPr txBox="1"/>
          <p:nvPr/>
        </p:nvSpPr>
        <p:spPr>
          <a:xfrm>
            <a:off x="182380" y="176911"/>
            <a:ext cx="2903359" cy="400110"/>
          </a:xfrm>
          <a:prstGeom prst="rect">
            <a:avLst/>
          </a:prstGeom>
          <a:noFill/>
        </p:spPr>
        <p:txBody>
          <a:bodyPr wrap="none" rtlCol="0">
            <a:spAutoFit/>
          </a:bodyPr>
          <a:lstStyle/>
          <a:p>
            <a:r>
              <a:rPr lang="it-IT" sz="2000" b="1" dirty="0">
                <a:solidFill>
                  <a:srgbClr val="002060"/>
                </a:solidFill>
                <a:latin typeface="Roboto" panose="02000000000000000000" pitchFamily="2" charset="0"/>
                <a:ea typeface="Roboto" panose="02000000000000000000" pitchFamily="2" charset="0"/>
              </a:rPr>
              <a:t>Meta-</a:t>
            </a:r>
            <a:r>
              <a:rPr lang="it-IT" sz="2000" b="1" dirty="0" err="1">
                <a:solidFill>
                  <a:srgbClr val="002060"/>
                </a:solidFill>
                <a:latin typeface="Roboto" panose="02000000000000000000" pitchFamily="2" charset="0"/>
                <a:ea typeface="Roboto" panose="02000000000000000000" pitchFamily="2" charset="0"/>
              </a:rPr>
              <a:t>analysis</a:t>
            </a:r>
            <a:r>
              <a:rPr lang="it-IT" sz="2000" b="1" dirty="0">
                <a:solidFill>
                  <a:srgbClr val="002060"/>
                </a:solidFill>
                <a:latin typeface="Roboto" panose="02000000000000000000" pitchFamily="2" charset="0"/>
                <a:ea typeface="Roboto" panose="02000000000000000000" pitchFamily="2" charset="0"/>
              </a:rPr>
              <a:t> – </a:t>
            </a:r>
            <a:r>
              <a:rPr lang="it-IT" sz="2000" b="1" dirty="0" err="1">
                <a:solidFill>
                  <a:srgbClr val="002060"/>
                </a:solidFill>
                <a:latin typeface="Roboto" panose="02000000000000000000" pitchFamily="2" charset="0"/>
                <a:ea typeface="Roboto" panose="02000000000000000000" pitchFamily="2" charset="0"/>
              </a:rPr>
              <a:t>results</a:t>
            </a:r>
            <a:endParaRPr lang="it-IT" sz="2000" b="1" dirty="0">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52C6C43D-2C8F-A14D-94A7-6AFC15FA357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18</a:t>
            </a:fld>
            <a:endParaRPr lang="it-IT" sz="900" b="0" i="0" u="none" strike="noStrike" cap="none">
              <a:solidFill>
                <a:srgbClr val="888888"/>
              </a:solidFill>
              <a:latin typeface="Arial"/>
              <a:ea typeface="Arial"/>
              <a:cs typeface="Arial"/>
              <a:sym typeface="Arial"/>
            </a:endParaRPr>
          </a:p>
        </p:txBody>
      </p:sp>
      <p:pic>
        <p:nvPicPr>
          <p:cNvPr id="14" name="Immagine 13">
            <a:extLst>
              <a:ext uri="{FF2B5EF4-FFF2-40B4-BE49-F238E27FC236}">
                <a16:creationId xmlns:a16="http://schemas.microsoft.com/office/drawing/2014/main" id="{8439981F-913E-814B-8E40-EEB69A6AC0E4}"/>
              </a:ext>
            </a:extLst>
          </p:cNvPr>
          <p:cNvPicPr>
            <a:picLocks noChangeAspect="1"/>
          </p:cNvPicPr>
          <p:nvPr/>
        </p:nvPicPr>
        <p:blipFill>
          <a:blip r:embed="rId5"/>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96671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2" name="Immagine 11">
            <a:extLst>
              <a:ext uri="{FF2B5EF4-FFF2-40B4-BE49-F238E27FC236}">
                <a16:creationId xmlns:a16="http://schemas.microsoft.com/office/drawing/2014/main" id="{D09A2EAF-51B3-9848-B674-6E02BB9BBB19}"/>
              </a:ext>
            </a:extLst>
          </p:cNvPr>
          <p:cNvPicPr>
            <a:picLocks noChangeAspect="1"/>
          </p:cNvPicPr>
          <p:nvPr/>
        </p:nvPicPr>
        <p:blipFill rotWithShape="1">
          <a:blip r:embed="rId3"/>
          <a:srcRect l="1715" t="4401" r="-1258" b="12671"/>
          <a:stretch/>
        </p:blipFill>
        <p:spPr>
          <a:xfrm>
            <a:off x="0" y="0"/>
            <a:ext cx="9260958" cy="5143499"/>
          </a:xfrm>
          <a:prstGeom prst="rect">
            <a:avLst/>
          </a:prstGeom>
        </p:spPr>
      </p:pic>
      <p:sp>
        <p:nvSpPr>
          <p:cNvPr id="197" name="Shape 197"/>
          <p:cNvSpPr/>
          <p:nvPr/>
        </p:nvSpPr>
        <p:spPr>
          <a:xfrm>
            <a:off x="0" y="1"/>
            <a:ext cx="9144000" cy="5143499"/>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4450976" cy="2522136"/>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it-IT" sz="4000" b="1" i="0" u="none" strike="noStrike" cap="none" dirty="0" err="1">
                <a:solidFill>
                  <a:schemeClr val="lt1"/>
                </a:solidFill>
                <a:latin typeface="Roboto"/>
                <a:ea typeface="Roboto"/>
                <a:cs typeface="Roboto"/>
                <a:sym typeface="Roboto"/>
              </a:rPr>
              <a:t>Results</a:t>
            </a:r>
            <a:r>
              <a:rPr lang="it-IT" sz="4000" b="1" i="0" u="none" strike="noStrike" cap="none" dirty="0">
                <a:solidFill>
                  <a:schemeClr val="lt1"/>
                </a:solidFill>
                <a:latin typeface="Roboto"/>
                <a:ea typeface="Roboto"/>
                <a:cs typeface="Roboto"/>
                <a:sym typeface="Roboto"/>
              </a:rPr>
              <a:t>: </a:t>
            </a:r>
            <a:br>
              <a:rPr lang="it-IT" sz="4000" b="1" i="0" u="none" strike="noStrike" cap="none" dirty="0">
                <a:solidFill>
                  <a:schemeClr val="lt1"/>
                </a:solidFill>
                <a:latin typeface="Roboto"/>
                <a:ea typeface="Roboto"/>
                <a:cs typeface="Roboto"/>
                <a:sym typeface="Roboto"/>
              </a:rPr>
            </a:br>
            <a:r>
              <a:rPr lang="it-IT" sz="4000" b="1" i="0" u="none" strike="noStrike" cap="none" dirty="0">
                <a:solidFill>
                  <a:srgbClr val="FEC009"/>
                </a:solidFill>
                <a:latin typeface="Roboto"/>
                <a:ea typeface="Roboto"/>
                <a:cs typeface="Roboto"/>
                <a:sym typeface="Roboto"/>
              </a:rPr>
              <a:t>Self-</a:t>
            </a:r>
            <a:r>
              <a:rPr lang="it-IT" sz="4000" b="1" i="0" u="none" strike="noStrike" cap="none" dirty="0" err="1">
                <a:solidFill>
                  <a:srgbClr val="FEC009"/>
                </a:solidFill>
                <a:latin typeface="Roboto"/>
                <a:ea typeface="Roboto"/>
                <a:cs typeface="Roboto"/>
                <a:sym typeface="Roboto"/>
              </a:rPr>
              <a:t>administered</a:t>
            </a:r>
            <a:r>
              <a:rPr lang="it-IT" sz="4000" b="1" i="0" u="none" strike="noStrike" cap="none" dirty="0">
                <a:solidFill>
                  <a:srgbClr val="FEC009"/>
                </a:solidFill>
                <a:latin typeface="Roboto"/>
                <a:ea typeface="Roboto"/>
                <a:cs typeface="Roboto"/>
                <a:sym typeface="Roboto"/>
              </a:rPr>
              <a:t> </a:t>
            </a:r>
            <a:r>
              <a:rPr lang="it-IT" sz="4000" b="1" i="0" u="none" strike="noStrike" cap="none" dirty="0" err="1">
                <a:solidFill>
                  <a:srgbClr val="FEC009"/>
                </a:solidFill>
                <a:latin typeface="Roboto"/>
                <a:ea typeface="Roboto"/>
                <a:cs typeface="Roboto"/>
                <a:sym typeface="Roboto"/>
              </a:rPr>
              <a:t>mindfulness</a:t>
            </a:r>
            <a:endParaRPr lang="it-IT" sz="4000" b="1" i="0" u="none" strike="noStrike" cap="none" dirty="0">
              <a:solidFill>
                <a:srgbClr val="FEC009"/>
              </a:solidFill>
              <a:latin typeface="Roboto"/>
              <a:ea typeface="Roboto"/>
              <a:cs typeface="Roboto"/>
              <a:sym typeface="Roboto"/>
            </a:endParaRP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 name="Immagine 12">
            <a:extLst>
              <a:ext uri="{FF2B5EF4-FFF2-40B4-BE49-F238E27FC236}">
                <a16:creationId xmlns:a16="http://schemas.microsoft.com/office/drawing/2014/main" id="{4B8B2E04-E3B1-C846-A56A-B3F5E6B7E88B}"/>
              </a:ext>
            </a:extLst>
          </p:cNvPr>
          <p:cNvPicPr>
            <a:picLocks noChangeAspect="1"/>
          </p:cNvPicPr>
          <p:nvPr/>
        </p:nvPicPr>
        <p:blipFill>
          <a:blip r:embed="rId4"/>
          <a:stretch>
            <a:fillRect/>
          </a:stretch>
        </p:blipFill>
        <p:spPr>
          <a:xfrm>
            <a:off x="6438461" y="2491082"/>
            <a:ext cx="984354" cy="984354"/>
          </a:xfrm>
          <a:prstGeom prst="rect">
            <a:avLst/>
          </a:prstGeom>
        </p:spPr>
      </p:pic>
      <p:sp>
        <p:nvSpPr>
          <p:cNvPr id="2" name="Segnaposto numero diapositiva 1">
            <a:extLst>
              <a:ext uri="{FF2B5EF4-FFF2-40B4-BE49-F238E27FC236}">
                <a16:creationId xmlns:a16="http://schemas.microsoft.com/office/drawing/2014/main" id="{40FA4DA1-8EA0-F34F-9176-10CE4D6C6410}"/>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19</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0780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7" name="Immagine 6" descr="Immagine che contiene testo, portatile, persona, interni&#10;&#10;Descrizione generata automaticamente">
            <a:extLst>
              <a:ext uri="{FF2B5EF4-FFF2-40B4-BE49-F238E27FC236}">
                <a16:creationId xmlns:a16="http://schemas.microsoft.com/office/drawing/2014/main" id="{A8DFC2A2-C30D-1242-AE0D-36E8EAB64DE4}"/>
              </a:ext>
            </a:extLst>
          </p:cNvPr>
          <p:cNvPicPr>
            <a:picLocks noChangeAspect="1"/>
          </p:cNvPicPr>
          <p:nvPr/>
        </p:nvPicPr>
        <p:blipFill rotWithShape="1">
          <a:blip r:embed="rId3"/>
          <a:srcRect l="2960" t="11790" r="4532" b="10218"/>
          <a:stretch/>
        </p:blipFill>
        <p:spPr>
          <a:xfrm>
            <a:off x="0" y="-1"/>
            <a:ext cx="9144000" cy="5143499"/>
          </a:xfrm>
          <a:prstGeom prst="rect">
            <a:avLst/>
          </a:prstGeom>
        </p:spPr>
      </p:pic>
      <p:sp>
        <p:nvSpPr>
          <p:cNvPr id="197" name="Shape 197"/>
          <p:cNvSpPr/>
          <p:nvPr/>
        </p:nvSpPr>
        <p:spPr>
          <a:xfrm>
            <a:off x="0" y="-2"/>
            <a:ext cx="9144000" cy="5143499"/>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4607560" cy="3710836"/>
          </a:xfrm>
          <a:prstGeom prst="rect">
            <a:avLst/>
          </a:prstGeom>
          <a:noFill/>
          <a:ln>
            <a:noFill/>
          </a:ln>
        </p:spPr>
        <p:txBody>
          <a:bodyPr wrap="square" lIns="91425" tIns="91425" rIns="91425" bIns="91425" anchor="ctr" anchorCtr="0">
            <a:noAutofit/>
          </a:bodyPr>
          <a:lstStyle/>
          <a:p>
            <a:pPr algn="ctr"/>
            <a:r>
              <a:rPr lang="it-IT" sz="3000" b="1" dirty="0">
                <a:solidFill>
                  <a:schemeClr val="bg1"/>
                </a:solidFill>
              </a:rPr>
              <a:t>No </a:t>
            </a:r>
            <a:r>
              <a:rPr lang="it-IT" sz="3000" b="1" dirty="0" err="1">
                <a:solidFill>
                  <a:schemeClr val="bg1"/>
                </a:solidFill>
              </a:rPr>
              <a:t>evidence</a:t>
            </a:r>
            <a:r>
              <a:rPr lang="it-IT" sz="3000" b="1" dirty="0">
                <a:solidFill>
                  <a:schemeClr val="bg1"/>
                </a:solidFill>
              </a:rPr>
              <a:t> for </a:t>
            </a:r>
            <a:br>
              <a:rPr lang="it-IT" sz="3000" b="1" dirty="0">
                <a:solidFill>
                  <a:srgbClr val="FFC000"/>
                </a:solidFill>
              </a:rPr>
            </a:br>
            <a:r>
              <a:rPr lang="it-IT" sz="3000" b="1" dirty="0">
                <a:solidFill>
                  <a:srgbClr val="FFC000"/>
                </a:solidFill>
              </a:rPr>
              <a:t>Self-</a:t>
            </a:r>
            <a:r>
              <a:rPr lang="it-IT" sz="3000" b="1" dirty="0" err="1">
                <a:solidFill>
                  <a:srgbClr val="FFC000"/>
                </a:solidFill>
              </a:rPr>
              <a:t>administered</a:t>
            </a:r>
            <a:r>
              <a:rPr lang="it-IT" sz="3000" b="1" dirty="0">
                <a:solidFill>
                  <a:srgbClr val="FFC000"/>
                </a:solidFill>
              </a:rPr>
              <a:t> </a:t>
            </a:r>
            <a:r>
              <a:rPr lang="it-IT" sz="3000" b="1" dirty="0" err="1">
                <a:solidFill>
                  <a:srgbClr val="FFC000"/>
                </a:solidFill>
              </a:rPr>
              <a:t>mindfulness</a:t>
            </a:r>
            <a:r>
              <a:rPr lang="it-IT" sz="3000" b="1" dirty="0">
                <a:solidFill>
                  <a:srgbClr val="FFC000"/>
                </a:solidFill>
              </a:rPr>
              <a:t> </a:t>
            </a:r>
            <a:r>
              <a:rPr lang="it-IT" sz="3000" b="1" dirty="0">
                <a:solidFill>
                  <a:schemeClr val="bg1"/>
                </a:solidFill>
              </a:rPr>
              <a:t>and </a:t>
            </a:r>
            <a:r>
              <a:rPr lang="it-IT" sz="3000" b="1" dirty="0">
                <a:solidFill>
                  <a:srgbClr val="FFC000"/>
                </a:solidFill>
              </a:rPr>
              <a:t>Biofeedback </a:t>
            </a:r>
            <a:r>
              <a:rPr lang="it-IT" sz="3000" b="1" dirty="0" err="1">
                <a:solidFill>
                  <a:schemeClr val="bg1"/>
                </a:solidFill>
              </a:rPr>
              <a:t>interventions</a:t>
            </a:r>
            <a:r>
              <a:rPr lang="it-IT" sz="3000" b="1" dirty="0">
                <a:solidFill>
                  <a:schemeClr val="bg1"/>
                </a:solidFill>
              </a:rPr>
              <a:t> </a:t>
            </a: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 name="Immagine 12">
            <a:extLst>
              <a:ext uri="{FF2B5EF4-FFF2-40B4-BE49-F238E27FC236}">
                <a16:creationId xmlns:a16="http://schemas.microsoft.com/office/drawing/2014/main" id="{4B8B2E04-E3B1-C846-A56A-B3F5E6B7E88B}"/>
              </a:ext>
            </a:extLst>
          </p:cNvPr>
          <p:cNvPicPr>
            <a:picLocks noChangeAspect="1"/>
          </p:cNvPicPr>
          <p:nvPr/>
        </p:nvPicPr>
        <p:blipFill>
          <a:blip r:embed="rId4"/>
          <a:stretch>
            <a:fillRect/>
          </a:stretch>
        </p:blipFill>
        <p:spPr>
          <a:xfrm>
            <a:off x="5988656" y="2571750"/>
            <a:ext cx="903686" cy="903686"/>
          </a:xfrm>
          <a:prstGeom prst="rect">
            <a:avLst/>
          </a:prstGeom>
        </p:spPr>
      </p:pic>
      <p:pic>
        <p:nvPicPr>
          <p:cNvPr id="14" name="Immagine 13">
            <a:extLst>
              <a:ext uri="{FF2B5EF4-FFF2-40B4-BE49-F238E27FC236}">
                <a16:creationId xmlns:a16="http://schemas.microsoft.com/office/drawing/2014/main" id="{DDBD65CC-C0D5-3C48-8107-8AF12FF3D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342" y="2491082"/>
            <a:ext cx="984354" cy="984354"/>
          </a:xfrm>
          <a:prstGeom prst="rect">
            <a:avLst/>
          </a:prstGeom>
        </p:spPr>
      </p:pic>
      <p:sp>
        <p:nvSpPr>
          <p:cNvPr id="2" name="Segnaposto numero diapositiva 1">
            <a:extLst>
              <a:ext uri="{FF2B5EF4-FFF2-40B4-BE49-F238E27FC236}">
                <a16:creationId xmlns:a16="http://schemas.microsoft.com/office/drawing/2014/main" id="{40547B38-F14A-C740-98EF-B3166C368789}"/>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2</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4949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748343"/>
            <a:ext cx="7328316" cy="32316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mindfulness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1" name="CasellaDiTesto 10">
            <a:extLst>
              <a:ext uri="{FF2B5EF4-FFF2-40B4-BE49-F238E27FC236}">
                <a16:creationId xmlns:a16="http://schemas.microsoft.com/office/drawing/2014/main" id="{F4500FD8-9D61-324E-AEB5-6406445BADEE}"/>
              </a:ext>
            </a:extLst>
          </p:cNvPr>
          <p:cNvSpPr txBox="1"/>
          <p:nvPr/>
        </p:nvSpPr>
        <p:spPr>
          <a:xfrm>
            <a:off x="6164494" y="1375719"/>
            <a:ext cx="2609635" cy="2646878"/>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Coef</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Estimate = .41</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SE = .08	</a:t>
            </a:r>
          </a:p>
          <a:p>
            <a:r>
              <a:rPr lang="it-IT" sz="1600" b="1" dirty="0">
                <a:solidFill>
                  <a:srgbClr val="002060"/>
                </a:solidFill>
                <a:latin typeface="Arial" panose="020B0604020202020204" pitchFamily="34" charset="0"/>
                <a:ea typeface="Roboto" panose="02000000000000000000" pitchFamily="2" charset="0"/>
                <a:cs typeface="Arial" panose="020B0604020202020204" pitchFamily="34" charset="0"/>
              </a:rPr>
              <a:t>CI [.22, .59]</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Heterogeneity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Tau = .28</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I^2 = 57.4 %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3" name="CasellaDiTesto 12">
            <a:extLst>
              <a:ext uri="{FF2B5EF4-FFF2-40B4-BE49-F238E27FC236}">
                <a16:creationId xmlns:a16="http://schemas.microsoft.com/office/drawing/2014/main" id="{20198B53-34E2-034E-8A82-33C9C317D054}"/>
              </a:ext>
            </a:extLst>
          </p:cNvPr>
          <p:cNvSpPr txBox="1"/>
          <p:nvPr/>
        </p:nvSpPr>
        <p:spPr>
          <a:xfrm>
            <a:off x="182380" y="176911"/>
            <a:ext cx="2903359"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results</a:t>
            </a:r>
            <a:endParaRPr lang="it-IT" sz="2000" b="1">
              <a:solidFill>
                <a:srgbClr val="002060"/>
              </a:solidFill>
              <a:latin typeface="Roboto" panose="02000000000000000000" pitchFamily="2" charset="0"/>
              <a:ea typeface="Roboto" panose="02000000000000000000" pitchFamily="2" charset="0"/>
            </a:endParaRPr>
          </a:p>
        </p:txBody>
      </p:sp>
      <p:pic>
        <p:nvPicPr>
          <p:cNvPr id="1028" name="Picture 4">
            <a:extLst>
              <a:ext uri="{FF2B5EF4-FFF2-40B4-BE49-F238E27FC236}">
                <a16:creationId xmlns:a16="http://schemas.microsoft.com/office/drawing/2014/main" id="{E34F23F2-9940-9746-8423-D7BD27071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05" y="1667651"/>
            <a:ext cx="2983108" cy="1808197"/>
          </a:xfrm>
          <a:prstGeom prst="rect">
            <a:avLst/>
          </a:prstGeom>
          <a:noFill/>
          <a:extLst>
            <a:ext uri="{909E8E84-426E-40DD-AFC4-6F175D3DCCD1}">
              <a14:hiddenFill xmlns:a14="http://schemas.microsoft.com/office/drawing/2010/main">
                <a:solidFill>
                  <a:srgbClr val="FFFFFF"/>
                </a:solidFill>
              </a14:hiddenFill>
            </a:ext>
          </a:extLst>
        </p:spPr>
      </p:pic>
      <p:sp>
        <p:nvSpPr>
          <p:cNvPr id="2" name="Segnaposto numero diapositiva 1">
            <a:extLst>
              <a:ext uri="{FF2B5EF4-FFF2-40B4-BE49-F238E27FC236}">
                <a16:creationId xmlns:a16="http://schemas.microsoft.com/office/drawing/2014/main" id="{F36E6DAB-8F62-654A-A65C-91A06683A31F}"/>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20</a:t>
            </a:fld>
            <a:endParaRPr lang="it-IT" sz="900" b="0" i="0" u="none" strike="noStrike" cap="none">
              <a:solidFill>
                <a:srgbClr val="888888"/>
              </a:solidFill>
              <a:latin typeface="Arial"/>
              <a:ea typeface="Arial"/>
              <a:cs typeface="Arial"/>
              <a:sym typeface="Arial"/>
            </a:endParaRPr>
          </a:p>
        </p:txBody>
      </p:sp>
      <p:pic>
        <p:nvPicPr>
          <p:cNvPr id="14" name="Picture 2">
            <a:extLst>
              <a:ext uri="{FF2B5EF4-FFF2-40B4-BE49-F238E27FC236}">
                <a16:creationId xmlns:a16="http://schemas.microsoft.com/office/drawing/2014/main" id="{3AC92826-188B-ED42-9AD8-D5C369BD5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700" y="1563881"/>
            <a:ext cx="3154707" cy="2015735"/>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E12F1AD0-C765-C74F-8AC5-79ADC83455D1}"/>
              </a:ext>
            </a:extLst>
          </p:cNvPr>
          <p:cNvPicPr>
            <a:picLocks noChangeAspect="1"/>
          </p:cNvPicPr>
          <p:nvPr/>
        </p:nvPicPr>
        <p:blipFill>
          <a:blip r:embed="rId5"/>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89212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3" name="CasellaDiTesto 12">
            <a:extLst>
              <a:ext uri="{FF2B5EF4-FFF2-40B4-BE49-F238E27FC236}">
                <a16:creationId xmlns:a16="http://schemas.microsoft.com/office/drawing/2014/main" id="{E26C536D-94E9-3649-8BA2-9A49C6B0C249}"/>
              </a:ext>
            </a:extLst>
          </p:cNvPr>
          <p:cNvSpPr txBox="1"/>
          <p:nvPr/>
        </p:nvSpPr>
        <p:spPr>
          <a:xfrm>
            <a:off x="387943" y="748343"/>
            <a:ext cx="7328316" cy="323165"/>
          </a:xfrm>
          <a:prstGeom prst="rect">
            <a:avLst/>
          </a:prstGeom>
          <a:noFill/>
        </p:spPr>
        <p:txBody>
          <a:bodyPr wrap="square" rtlCol="0">
            <a:spAutoFit/>
          </a:bodyPr>
          <a:lstStyle/>
          <a:p>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Self-</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mindfulness</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3" name="Rettangolo 2">
            <a:extLst>
              <a:ext uri="{FF2B5EF4-FFF2-40B4-BE49-F238E27FC236}">
                <a16:creationId xmlns:a16="http://schemas.microsoft.com/office/drawing/2014/main" id="{6CCC0AE7-DEBD-3348-A970-54D54BA37A75}"/>
              </a:ext>
            </a:extLst>
          </p:cNvPr>
          <p:cNvSpPr/>
          <p:nvPr/>
        </p:nvSpPr>
        <p:spPr>
          <a:xfrm>
            <a:off x="287676" y="748343"/>
            <a:ext cx="5048544" cy="118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sellaDiTesto 15">
            <a:extLst>
              <a:ext uri="{FF2B5EF4-FFF2-40B4-BE49-F238E27FC236}">
                <a16:creationId xmlns:a16="http://schemas.microsoft.com/office/drawing/2014/main" id="{05202827-3BCB-844C-A95B-D98A6EDF0252}"/>
              </a:ext>
            </a:extLst>
          </p:cNvPr>
          <p:cNvSpPr txBox="1"/>
          <p:nvPr/>
        </p:nvSpPr>
        <p:spPr>
          <a:xfrm>
            <a:off x="182380" y="176911"/>
            <a:ext cx="2903359"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results</a:t>
            </a:r>
            <a:endParaRPr lang="it-IT" sz="2000" b="1">
              <a:solidFill>
                <a:srgbClr val="002060"/>
              </a:solidFill>
              <a:latin typeface="Roboto" panose="02000000000000000000" pitchFamily="2" charset="0"/>
              <a:ea typeface="Roboto" panose="02000000000000000000" pitchFamily="2" charset="0"/>
            </a:endParaRPr>
          </a:p>
        </p:txBody>
      </p:sp>
      <p:sp>
        <p:nvSpPr>
          <p:cNvPr id="4" name="Segnaposto numero diapositiva 3">
            <a:extLst>
              <a:ext uri="{FF2B5EF4-FFF2-40B4-BE49-F238E27FC236}">
                <a16:creationId xmlns:a16="http://schemas.microsoft.com/office/drawing/2014/main" id="{4A87C469-B663-B249-A467-67B3E755BDB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21</a:t>
            </a:fld>
            <a:endParaRPr lang="it-IT" sz="900" b="0" i="0" u="none" strike="noStrike" cap="none">
              <a:solidFill>
                <a:srgbClr val="888888"/>
              </a:solidFill>
              <a:latin typeface="Arial"/>
              <a:ea typeface="Arial"/>
              <a:cs typeface="Arial"/>
              <a:sym typeface="Arial"/>
            </a:endParaRPr>
          </a:p>
        </p:txBody>
      </p:sp>
      <p:sp>
        <p:nvSpPr>
          <p:cNvPr id="15" name="CasellaDiTesto 14">
            <a:extLst>
              <a:ext uri="{FF2B5EF4-FFF2-40B4-BE49-F238E27FC236}">
                <a16:creationId xmlns:a16="http://schemas.microsoft.com/office/drawing/2014/main" id="{612D0535-4C3B-114C-8F71-24816031148D}"/>
              </a:ext>
            </a:extLst>
          </p:cNvPr>
          <p:cNvSpPr txBox="1"/>
          <p:nvPr/>
        </p:nvSpPr>
        <p:spPr>
          <a:xfrm>
            <a:off x="225729" y="857671"/>
            <a:ext cx="7328316" cy="124649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Correction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for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publication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bias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rPr>
              <a:t>3PSM (</a:t>
            </a:r>
            <a:r>
              <a:rPr lang="it-IT" sz="1500" b="1" i="1" dirty="0">
                <a:solidFill>
                  <a:srgbClr val="002060"/>
                </a:solidFill>
              </a:rPr>
              <a:t>g</a:t>
            </a:r>
            <a:r>
              <a:rPr lang="it-IT" sz="1500" b="1" dirty="0">
                <a:solidFill>
                  <a:srgbClr val="002060"/>
                </a:solidFill>
              </a:rPr>
              <a:t> = .28, </a:t>
            </a:r>
            <a:r>
              <a:rPr lang="it-IT" sz="1500" b="1" i="1" dirty="0" err="1">
                <a:solidFill>
                  <a:srgbClr val="002060"/>
                </a:solidFill>
              </a:rPr>
              <a:t>p</a:t>
            </a:r>
            <a:r>
              <a:rPr lang="it-IT" sz="1500" b="1" i="1" dirty="0">
                <a:solidFill>
                  <a:srgbClr val="002060"/>
                </a:solidFill>
              </a:rPr>
              <a:t> </a:t>
            </a:r>
            <a:r>
              <a:rPr lang="it-IT" sz="1500" b="1" dirty="0">
                <a:solidFill>
                  <a:srgbClr val="002060"/>
                </a:solidFill>
              </a:rPr>
              <a:t>=.11) </a:t>
            </a:r>
          </a:p>
          <a:p>
            <a:pPr marL="285750" indent="-285750">
              <a:buFont typeface="Arial" panose="020B0604020202020204" pitchFamily="34" charset="0"/>
              <a:buChar char="•"/>
            </a:pPr>
            <a:endParaRPr lang="it-IT" sz="1500" b="1" dirty="0">
              <a:solidFill>
                <a:srgbClr val="002060"/>
              </a:solidFill>
            </a:endParaRPr>
          </a:p>
          <a:p>
            <a:pPr marL="285750" indent="-285750">
              <a:buFont typeface="Arial" panose="020B0604020202020204" pitchFamily="34" charset="0"/>
              <a:buChar char="•"/>
            </a:pPr>
            <a:r>
              <a:rPr lang="it-IT" sz="1500" b="1" dirty="0">
                <a:solidFill>
                  <a:srgbClr val="002060"/>
                </a:solidFill>
              </a:rPr>
              <a:t>PET (</a:t>
            </a:r>
            <a:r>
              <a:rPr lang="it-IT" sz="1500" b="1" i="1" dirty="0">
                <a:solidFill>
                  <a:srgbClr val="002060"/>
                </a:solidFill>
              </a:rPr>
              <a:t>g </a:t>
            </a:r>
            <a:r>
              <a:rPr lang="it-IT" sz="1500" b="1" dirty="0">
                <a:solidFill>
                  <a:srgbClr val="002060"/>
                </a:solidFill>
              </a:rPr>
              <a:t>= .56, </a:t>
            </a:r>
            <a:r>
              <a:rPr lang="it-IT" sz="1500" b="1" i="1" dirty="0" err="1">
                <a:solidFill>
                  <a:srgbClr val="002060"/>
                </a:solidFill>
              </a:rPr>
              <a:t>p</a:t>
            </a:r>
            <a:r>
              <a:rPr lang="it-IT" sz="1500" b="1" dirty="0">
                <a:solidFill>
                  <a:srgbClr val="002060"/>
                </a:solidFill>
              </a:rPr>
              <a:t> =.24)</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8" name="Immagine 7" descr="Immagine che contiene clipart&#10;&#10;Descrizione generata automaticamente">
            <a:extLst>
              <a:ext uri="{FF2B5EF4-FFF2-40B4-BE49-F238E27FC236}">
                <a16:creationId xmlns:a16="http://schemas.microsoft.com/office/drawing/2014/main" id="{72CB864A-6D98-5F49-8D07-21B10DD3A8B0}"/>
              </a:ext>
            </a:extLst>
          </p:cNvPr>
          <p:cNvPicPr>
            <a:picLocks noChangeAspect="1"/>
          </p:cNvPicPr>
          <p:nvPr/>
        </p:nvPicPr>
        <p:blipFill>
          <a:blip r:embed="rId3"/>
          <a:stretch>
            <a:fillRect/>
          </a:stretch>
        </p:blipFill>
        <p:spPr>
          <a:xfrm>
            <a:off x="6075456" y="2227625"/>
            <a:ext cx="1854200" cy="2705100"/>
          </a:xfrm>
          <a:prstGeom prst="rect">
            <a:avLst/>
          </a:prstGeom>
        </p:spPr>
      </p:pic>
      <p:pic>
        <p:nvPicPr>
          <p:cNvPr id="11" name="Immagine 10">
            <a:extLst>
              <a:ext uri="{FF2B5EF4-FFF2-40B4-BE49-F238E27FC236}">
                <a16:creationId xmlns:a16="http://schemas.microsoft.com/office/drawing/2014/main" id="{6C2D4AF9-656F-8548-ABFF-CCB33614AFEF}"/>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276326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8" name="Immagine 7">
            <a:extLst>
              <a:ext uri="{FF2B5EF4-FFF2-40B4-BE49-F238E27FC236}">
                <a16:creationId xmlns:a16="http://schemas.microsoft.com/office/drawing/2014/main" id="{7B09EA8E-9874-6543-BCDE-D9D47EE7E04C}"/>
              </a:ext>
            </a:extLst>
          </p:cNvPr>
          <p:cNvPicPr>
            <a:picLocks noChangeAspect="1"/>
          </p:cNvPicPr>
          <p:nvPr/>
        </p:nvPicPr>
        <p:blipFill rotWithShape="1">
          <a:blip r:embed="rId3"/>
          <a:srcRect l="816" r="5781"/>
          <a:stretch/>
        </p:blipFill>
        <p:spPr>
          <a:xfrm>
            <a:off x="-1" y="0"/>
            <a:ext cx="9144001" cy="5143497"/>
          </a:xfrm>
          <a:prstGeom prst="rect">
            <a:avLst/>
          </a:prstGeom>
        </p:spPr>
      </p:pic>
      <p:sp>
        <p:nvSpPr>
          <p:cNvPr id="197" name="Shape 197"/>
          <p:cNvSpPr/>
          <p:nvPr/>
        </p:nvSpPr>
        <p:spPr>
          <a:xfrm>
            <a:off x="-1" y="1"/>
            <a:ext cx="9144000" cy="5143499"/>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3687298" cy="2522136"/>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it-IT" sz="4000" b="1" i="0" u="none" strike="noStrike" cap="none" err="1">
                <a:solidFill>
                  <a:schemeClr val="lt1"/>
                </a:solidFill>
                <a:latin typeface="Roboto"/>
                <a:ea typeface="Roboto"/>
                <a:cs typeface="Roboto"/>
                <a:sym typeface="Roboto"/>
              </a:rPr>
              <a:t>Results</a:t>
            </a:r>
            <a:r>
              <a:rPr lang="it-IT" sz="4000" b="1" i="0" u="none" strike="noStrike" cap="none">
                <a:solidFill>
                  <a:schemeClr val="lt1"/>
                </a:solidFill>
                <a:latin typeface="Roboto"/>
                <a:ea typeface="Roboto"/>
                <a:cs typeface="Roboto"/>
                <a:sym typeface="Roboto"/>
              </a:rPr>
              <a:t>: </a:t>
            </a:r>
            <a:br>
              <a:rPr lang="it-IT" sz="4000" b="1" i="0" u="none" strike="noStrike" cap="none">
                <a:solidFill>
                  <a:schemeClr val="lt1"/>
                </a:solidFill>
                <a:latin typeface="Roboto"/>
                <a:ea typeface="Roboto"/>
                <a:cs typeface="Roboto"/>
                <a:sym typeface="Roboto"/>
              </a:rPr>
            </a:br>
            <a:r>
              <a:rPr lang="it-IT" sz="4000" b="1" i="0" u="none" strike="noStrike" cap="none">
                <a:solidFill>
                  <a:srgbClr val="FEC009"/>
                </a:solidFill>
                <a:latin typeface="Roboto"/>
                <a:ea typeface="Roboto"/>
                <a:cs typeface="Roboto"/>
                <a:sym typeface="Roboto"/>
              </a:rPr>
              <a:t>Biofeedback</a:t>
            </a: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0" name="Immagine 9">
            <a:extLst>
              <a:ext uri="{FF2B5EF4-FFF2-40B4-BE49-F238E27FC236}">
                <a16:creationId xmlns:a16="http://schemas.microsoft.com/office/drawing/2014/main" id="{630E2CBC-A987-F54F-9115-B790F5C50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460" y="2344052"/>
            <a:ext cx="1216981" cy="1216981"/>
          </a:xfrm>
          <a:prstGeom prst="rect">
            <a:avLst/>
          </a:prstGeom>
        </p:spPr>
      </p:pic>
      <p:sp>
        <p:nvSpPr>
          <p:cNvPr id="2" name="Segnaposto numero diapositiva 1">
            <a:extLst>
              <a:ext uri="{FF2B5EF4-FFF2-40B4-BE49-F238E27FC236}">
                <a16:creationId xmlns:a16="http://schemas.microsoft.com/office/drawing/2014/main" id="{16A22490-356E-6244-BCB9-4DC3B5E181D9}"/>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22</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14942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748343"/>
            <a:ext cx="7328316" cy="323165"/>
          </a:xfrm>
          <a:prstGeom prst="rect">
            <a:avLst/>
          </a:prstGeom>
          <a:noFill/>
        </p:spPr>
        <p:txBody>
          <a:bodyPr wrap="square" rtlCol="0">
            <a:spAutoFit/>
          </a:bodyPr>
          <a:lstStyle/>
          <a:p>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Biofeedback</a:t>
            </a:r>
          </a:p>
        </p:txBody>
      </p:sp>
      <p:sp>
        <p:nvSpPr>
          <p:cNvPr id="13" name="CasellaDiTesto 12">
            <a:extLst>
              <a:ext uri="{FF2B5EF4-FFF2-40B4-BE49-F238E27FC236}">
                <a16:creationId xmlns:a16="http://schemas.microsoft.com/office/drawing/2014/main" id="{99916239-ED6E-9D43-B07F-BA1D9CF8AF42}"/>
              </a:ext>
            </a:extLst>
          </p:cNvPr>
          <p:cNvSpPr txBox="1"/>
          <p:nvPr/>
        </p:nvSpPr>
        <p:spPr>
          <a:xfrm>
            <a:off x="6164494" y="1375719"/>
            <a:ext cx="2609635" cy="2646878"/>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Coef</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Estimate = .5</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SE = .10</a:t>
            </a:r>
          </a:p>
          <a:p>
            <a:r>
              <a:rPr lang="it-IT" sz="1600" b="1" dirty="0">
                <a:solidFill>
                  <a:srgbClr val="002060"/>
                </a:solidFill>
                <a:latin typeface="Arial" panose="020B0604020202020204" pitchFamily="34" charset="0"/>
                <a:ea typeface="Roboto" panose="02000000000000000000" pitchFamily="2" charset="0"/>
                <a:cs typeface="Arial" panose="020B0604020202020204" pitchFamily="34" charset="0"/>
              </a:rPr>
              <a:t>CI [.29, .70]</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Heterogeneity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Tau = .32</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I^2 = 52.4 %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A3B799D6-8561-0D42-9360-A299609587E2}"/>
              </a:ext>
            </a:extLst>
          </p:cNvPr>
          <p:cNvSpPr txBox="1"/>
          <p:nvPr/>
        </p:nvSpPr>
        <p:spPr>
          <a:xfrm>
            <a:off x="182380" y="176911"/>
            <a:ext cx="2903359"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results</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97032BEB-D716-8646-AA96-A9C0174B98A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23</a:t>
            </a:fld>
            <a:endParaRPr lang="it-IT" sz="900" b="0" i="0" u="none" strike="noStrike" cap="none">
              <a:solidFill>
                <a:srgbClr val="888888"/>
              </a:solidFill>
              <a:latin typeface="Arial"/>
              <a:ea typeface="Arial"/>
              <a:cs typeface="Arial"/>
              <a:sym typeface="Arial"/>
            </a:endParaRPr>
          </a:p>
        </p:txBody>
      </p:sp>
      <p:pic>
        <p:nvPicPr>
          <p:cNvPr id="14" name="Picture 2">
            <a:extLst>
              <a:ext uri="{FF2B5EF4-FFF2-40B4-BE49-F238E27FC236}">
                <a16:creationId xmlns:a16="http://schemas.microsoft.com/office/drawing/2014/main" id="{458774FD-DB0A-384D-A062-5307E51DB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83" y="1340470"/>
            <a:ext cx="3820515" cy="24625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243326ED-DE62-BD49-8F1A-3DA2D0A26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18" y="1354846"/>
            <a:ext cx="2293231" cy="2408945"/>
          </a:xfrm>
          <a:prstGeom prst="rect">
            <a:avLst/>
          </a:prstGeom>
          <a:noFill/>
          <a:extLst>
            <a:ext uri="{909E8E84-426E-40DD-AFC4-6F175D3DCCD1}">
              <a14:hiddenFill xmlns:a14="http://schemas.microsoft.com/office/drawing/2010/main">
                <a:solidFill>
                  <a:srgbClr val="FFFFFF"/>
                </a:solidFill>
              </a14:hiddenFill>
            </a:ext>
          </a:extLst>
        </p:spPr>
      </p:pic>
      <p:pic>
        <p:nvPicPr>
          <p:cNvPr id="16" name="Immagine 15">
            <a:extLst>
              <a:ext uri="{FF2B5EF4-FFF2-40B4-BE49-F238E27FC236}">
                <a16:creationId xmlns:a16="http://schemas.microsoft.com/office/drawing/2014/main" id="{C28F7334-C747-474C-86CD-CCC711382FF5}"/>
              </a:ext>
            </a:extLst>
          </p:cNvPr>
          <p:cNvPicPr>
            <a:picLocks noChangeAspect="1"/>
          </p:cNvPicPr>
          <p:nvPr/>
        </p:nvPicPr>
        <p:blipFill>
          <a:blip r:embed="rId5"/>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512089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3" name="CasellaDiTesto 12">
            <a:extLst>
              <a:ext uri="{FF2B5EF4-FFF2-40B4-BE49-F238E27FC236}">
                <a16:creationId xmlns:a16="http://schemas.microsoft.com/office/drawing/2014/main" id="{E26C536D-94E9-3649-8BA2-9A49C6B0C249}"/>
              </a:ext>
            </a:extLst>
          </p:cNvPr>
          <p:cNvSpPr txBox="1"/>
          <p:nvPr/>
        </p:nvSpPr>
        <p:spPr>
          <a:xfrm>
            <a:off x="387943" y="748343"/>
            <a:ext cx="7328316" cy="323165"/>
          </a:xfrm>
          <a:prstGeom prst="rect">
            <a:avLst/>
          </a:prstGeom>
          <a:noFill/>
        </p:spPr>
        <p:txBody>
          <a:bodyPr wrap="square" rtlCol="0">
            <a:spAutoFit/>
          </a:bodyPr>
          <a:lstStyle/>
          <a:p>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Self-</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mindfulness</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3" name="Rettangolo 2">
            <a:extLst>
              <a:ext uri="{FF2B5EF4-FFF2-40B4-BE49-F238E27FC236}">
                <a16:creationId xmlns:a16="http://schemas.microsoft.com/office/drawing/2014/main" id="{6CCC0AE7-DEBD-3348-A970-54D54BA37A75}"/>
              </a:ext>
            </a:extLst>
          </p:cNvPr>
          <p:cNvSpPr/>
          <p:nvPr/>
        </p:nvSpPr>
        <p:spPr>
          <a:xfrm>
            <a:off x="287676" y="748343"/>
            <a:ext cx="5048544" cy="118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sellaDiTesto 15">
            <a:extLst>
              <a:ext uri="{FF2B5EF4-FFF2-40B4-BE49-F238E27FC236}">
                <a16:creationId xmlns:a16="http://schemas.microsoft.com/office/drawing/2014/main" id="{05202827-3BCB-844C-A95B-D98A6EDF0252}"/>
              </a:ext>
            </a:extLst>
          </p:cNvPr>
          <p:cNvSpPr txBox="1"/>
          <p:nvPr/>
        </p:nvSpPr>
        <p:spPr>
          <a:xfrm>
            <a:off x="182380" y="176911"/>
            <a:ext cx="2903359"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results</a:t>
            </a:r>
            <a:endParaRPr lang="it-IT" sz="2000" b="1">
              <a:solidFill>
                <a:srgbClr val="002060"/>
              </a:solidFill>
              <a:latin typeface="Roboto" panose="02000000000000000000" pitchFamily="2" charset="0"/>
              <a:ea typeface="Roboto" panose="02000000000000000000" pitchFamily="2" charset="0"/>
            </a:endParaRPr>
          </a:p>
        </p:txBody>
      </p:sp>
      <p:sp>
        <p:nvSpPr>
          <p:cNvPr id="4" name="Segnaposto numero diapositiva 3">
            <a:extLst>
              <a:ext uri="{FF2B5EF4-FFF2-40B4-BE49-F238E27FC236}">
                <a16:creationId xmlns:a16="http://schemas.microsoft.com/office/drawing/2014/main" id="{4A87C469-B663-B249-A467-67B3E755BDB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24</a:t>
            </a:fld>
            <a:endParaRPr lang="it-IT" sz="900" b="0" i="0" u="none" strike="noStrike" cap="none">
              <a:solidFill>
                <a:srgbClr val="888888"/>
              </a:solidFill>
              <a:latin typeface="Arial"/>
              <a:ea typeface="Arial"/>
              <a:cs typeface="Arial"/>
              <a:sym typeface="Arial"/>
            </a:endParaRPr>
          </a:p>
        </p:txBody>
      </p:sp>
      <p:sp>
        <p:nvSpPr>
          <p:cNvPr id="15" name="CasellaDiTesto 14">
            <a:extLst>
              <a:ext uri="{FF2B5EF4-FFF2-40B4-BE49-F238E27FC236}">
                <a16:creationId xmlns:a16="http://schemas.microsoft.com/office/drawing/2014/main" id="{612D0535-4C3B-114C-8F71-24816031148D}"/>
              </a:ext>
            </a:extLst>
          </p:cNvPr>
          <p:cNvSpPr txBox="1"/>
          <p:nvPr/>
        </p:nvSpPr>
        <p:spPr>
          <a:xfrm>
            <a:off x="225729" y="857671"/>
            <a:ext cx="7328316" cy="124649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Correction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for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publication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bias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rPr>
              <a:t>3PSM (</a:t>
            </a:r>
            <a:r>
              <a:rPr lang="it-IT" sz="1500" b="1" i="1" dirty="0">
                <a:solidFill>
                  <a:srgbClr val="002060"/>
                </a:solidFill>
              </a:rPr>
              <a:t>g</a:t>
            </a:r>
            <a:r>
              <a:rPr lang="it-IT" sz="1500" b="1" dirty="0">
                <a:solidFill>
                  <a:srgbClr val="002060"/>
                </a:solidFill>
              </a:rPr>
              <a:t> = .34, </a:t>
            </a:r>
            <a:r>
              <a:rPr lang="it-IT" sz="1500" b="1" i="1" dirty="0" err="1">
                <a:solidFill>
                  <a:srgbClr val="002060"/>
                </a:solidFill>
              </a:rPr>
              <a:t>p</a:t>
            </a:r>
            <a:r>
              <a:rPr lang="it-IT" sz="1500" b="1" i="1" dirty="0">
                <a:solidFill>
                  <a:srgbClr val="002060"/>
                </a:solidFill>
              </a:rPr>
              <a:t> </a:t>
            </a:r>
            <a:r>
              <a:rPr lang="it-IT" sz="1500" b="1" dirty="0">
                <a:solidFill>
                  <a:srgbClr val="002060"/>
                </a:solidFill>
              </a:rPr>
              <a:t>=.15)</a:t>
            </a:r>
          </a:p>
          <a:p>
            <a:pPr marL="285750" indent="-285750">
              <a:buFont typeface="Arial" panose="020B0604020202020204" pitchFamily="34" charset="0"/>
              <a:buChar char="•"/>
            </a:pPr>
            <a:endParaRPr lang="it-IT" sz="1500" b="1" dirty="0">
              <a:solidFill>
                <a:srgbClr val="002060"/>
              </a:solidFill>
            </a:endParaRPr>
          </a:p>
          <a:p>
            <a:pPr marL="285750" indent="-285750">
              <a:buFont typeface="Arial" panose="020B0604020202020204" pitchFamily="34" charset="0"/>
              <a:buChar char="•"/>
            </a:pPr>
            <a:r>
              <a:rPr lang="it-IT" sz="1500" b="1" dirty="0">
                <a:solidFill>
                  <a:srgbClr val="002060"/>
                </a:solidFill>
              </a:rPr>
              <a:t>PET  (</a:t>
            </a:r>
            <a:r>
              <a:rPr lang="it-IT" sz="1500" b="1" i="1" dirty="0">
                <a:solidFill>
                  <a:srgbClr val="002060"/>
                </a:solidFill>
              </a:rPr>
              <a:t>g</a:t>
            </a:r>
            <a:r>
              <a:rPr lang="it-IT" sz="1500" b="1" dirty="0">
                <a:solidFill>
                  <a:srgbClr val="002060"/>
                </a:solidFill>
              </a:rPr>
              <a:t> = -.64 , </a:t>
            </a:r>
            <a:r>
              <a:rPr lang="it-IT" sz="1500" b="1" i="1" dirty="0" err="1">
                <a:solidFill>
                  <a:srgbClr val="002060"/>
                </a:solidFill>
              </a:rPr>
              <a:t>p</a:t>
            </a:r>
            <a:r>
              <a:rPr lang="it-IT" sz="1500" b="1" dirty="0">
                <a:solidFill>
                  <a:srgbClr val="002060"/>
                </a:solidFill>
              </a:rPr>
              <a:t> =.023)</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8" name="Immagine 7" descr="Immagine che contiene clipart&#10;&#10;Descrizione generata automaticamente">
            <a:extLst>
              <a:ext uri="{FF2B5EF4-FFF2-40B4-BE49-F238E27FC236}">
                <a16:creationId xmlns:a16="http://schemas.microsoft.com/office/drawing/2014/main" id="{72CB864A-6D98-5F49-8D07-21B10DD3A8B0}"/>
              </a:ext>
            </a:extLst>
          </p:cNvPr>
          <p:cNvPicPr>
            <a:picLocks noChangeAspect="1"/>
          </p:cNvPicPr>
          <p:nvPr/>
        </p:nvPicPr>
        <p:blipFill>
          <a:blip r:embed="rId3"/>
          <a:stretch>
            <a:fillRect/>
          </a:stretch>
        </p:blipFill>
        <p:spPr>
          <a:xfrm>
            <a:off x="6075456" y="2227625"/>
            <a:ext cx="1854200" cy="2705100"/>
          </a:xfrm>
          <a:prstGeom prst="rect">
            <a:avLst/>
          </a:prstGeom>
        </p:spPr>
      </p:pic>
      <p:pic>
        <p:nvPicPr>
          <p:cNvPr id="11" name="Immagine 10">
            <a:extLst>
              <a:ext uri="{FF2B5EF4-FFF2-40B4-BE49-F238E27FC236}">
                <a16:creationId xmlns:a16="http://schemas.microsoft.com/office/drawing/2014/main" id="{C5217D98-059A-1E40-80FE-C21F3400872C}"/>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914546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3" name="CasellaDiTesto 12">
            <a:extLst>
              <a:ext uri="{FF2B5EF4-FFF2-40B4-BE49-F238E27FC236}">
                <a16:creationId xmlns:a16="http://schemas.microsoft.com/office/drawing/2014/main" id="{E26C536D-94E9-3649-8BA2-9A49C6B0C249}"/>
              </a:ext>
            </a:extLst>
          </p:cNvPr>
          <p:cNvSpPr txBox="1"/>
          <p:nvPr/>
        </p:nvSpPr>
        <p:spPr>
          <a:xfrm>
            <a:off x="387943" y="748343"/>
            <a:ext cx="7328316" cy="323165"/>
          </a:xfrm>
          <a:prstGeom prst="rect">
            <a:avLst/>
          </a:prstGeom>
          <a:noFill/>
        </p:spPr>
        <p:txBody>
          <a:bodyPr wrap="square" rtlCol="0">
            <a:spAutoFit/>
          </a:bodyPr>
          <a:lstStyle/>
          <a:p>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Self-</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mindfulness</a:t>
            </a:r>
            <a:endParaRPr lang="it-IT" sz="1500" b="1">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3" name="Rettangolo 2">
            <a:extLst>
              <a:ext uri="{FF2B5EF4-FFF2-40B4-BE49-F238E27FC236}">
                <a16:creationId xmlns:a16="http://schemas.microsoft.com/office/drawing/2014/main" id="{6CCC0AE7-DEBD-3348-A970-54D54BA37A75}"/>
              </a:ext>
            </a:extLst>
          </p:cNvPr>
          <p:cNvSpPr/>
          <p:nvPr/>
        </p:nvSpPr>
        <p:spPr>
          <a:xfrm>
            <a:off x="287676" y="748343"/>
            <a:ext cx="5048544" cy="1183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sellaDiTesto 15">
            <a:extLst>
              <a:ext uri="{FF2B5EF4-FFF2-40B4-BE49-F238E27FC236}">
                <a16:creationId xmlns:a16="http://schemas.microsoft.com/office/drawing/2014/main" id="{05202827-3BCB-844C-A95B-D98A6EDF0252}"/>
              </a:ext>
            </a:extLst>
          </p:cNvPr>
          <p:cNvSpPr txBox="1"/>
          <p:nvPr/>
        </p:nvSpPr>
        <p:spPr>
          <a:xfrm>
            <a:off x="182380" y="176911"/>
            <a:ext cx="2903359"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results</a:t>
            </a:r>
            <a:endParaRPr lang="it-IT" sz="2000" b="1">
              <a:solidFill>
                <a:srgbClr val="002060"/>
              </a:solidFill>
              <a:latin typeface="Roboto" panose="02000000000000000000" pitchFamily="2" charset="0"/>
              <a:ea typeface="Roboto" panose="02000000000000000000" pitchFamily="2" charset="0"/>
            </a:endParaRPr>
          </a:p>
        </p:txBody>
      </p:sp>
      <p:sp>
        <p:nvSpPr>
          <p:cNvPr id="17" name="CasellaDiTesto 16">
            <a:extLst>
              <a:ext uri="{FF2B5EF4-FFF2-40B4-BE49-F238E27FC236}">
                <a16:creationId xmlns:a16="http://schemas.microsoft.com/office/drawing/2014/main" id="{463B872B-2B6C-EA48-A64C-1ED82138452D}"/>
              </a:ext>
            </a:extLst>
          </p:cNvPr>
          <p:cNvSpPr txBox="1"/>
          <p:nvPr/>
        </p:nvSpPr>
        <p:spPr>
          <a:xfrm>
            <a:off x="182380" y="1262386"/>
            <a:ext cx="8283526" cy="1246495"/>
          </a:xfrm>
          <a:prstGeom prst="rect">
            <a:avLst/>
          </a:prstGeom>
          <a:noFill/>
        </p:spPr>
        <p:txBody>
          <a:bodyPr wrap="square" rtlCol="0">
            <a:spAutoFit/>
          </a:bodyPr>
          <a:lstStyle/>
          <a:p>
            <a:pPr marL="285750" indent="-285750">
              <a:buFont typeface="Arial" panose="020B0604020202020204" pitchFamily="34" charset="0"/>
              <a:buChar char="•"/>
            </a:pPr>
            <a:r>
              <a:rPr lang="it-IT" sz="1500" b="1" dirty="0">
                <a:solidFill>
                  <a:srgbClr val="002060"/>
                </a:solidFill>
              </a:rPr>
              <a:t>No </a:t>
            </a:r>
            <a:r>
              <a:rPr lang="it-IT" sz="1500" b="1" dirty="0" err="1">
                <a:solidFill>
                  <a:srgbClr val="002060"/>
                </a:solidFill>
              </a:rPr>
              <a:t>difference</a:t>
            </a:r>
            <a:r>
              <a:rPr lang="it-IT" sz="1500" b="1" dirty="0">
                <a:solidFill>
                  <a:srgbClr val="002060"/>
                </a:solidFill>
              </a:rPr>
              <a:t> </a:t>
            </a:r>
            <a:r>
              <a:rPr lang="it-IT" sz="1500" b="1" dirty="0" err="1">
                <a:solidFill>
                  <a:srgbClr val="002060"/>
                </a:solidFill>
              </a:rPr>
              <a:t>as</a:t>
            </a:r>
            <a:r>
              <a:rPr lang="it-IT" sz="1500" b="1" dirty="0">
                <a:solidFill>
                  <a:srgbClr val="002060"/>
                </a:solidFill>
              </a:rPr>
              <a:t> </a:t>
            </a:r>
            <a:r>
              <a:rPr lang="it-IT" sz="1500" b="1" dirty="0" err="1">
                <a:solidFill>
                  <a:srgbClr val="002060"/>
                </a:solidFill>
              </a:rPr>
              <a:t>related</a:t>
            </a:r>
            <a:r>
              <a:rPr lang="it-IT" sz="1500" b="1" dirty="0">
                <a:solidFill>
                  <a:srgbClr val="002060"/>
                </a:solidFill>
              </a:rPr>
              <a:t> to the component of the stress </a:t>
            </a:r>
            <a:r>
              <a:rPr lang="it-IT" sz="1500" b="1" dirty="0" err="1">
                <a:solidFill>
                  <a:srgbClr val="002060"/>
                </a:solidFill>
              </a:rPr>
              <a:t>response</a:t>
            </a:r>
            <a:r>
              <a:rPr lang="it-IT" sz="1500" b="1" dirty="0">
                <a:solidFill>
                  <a:srgbClr val="002060"/>
                </a:solidFill>
              </a:rPr>
              <a:t> or to the </a:t>
            </a:r>
            <a:r>
              <a:rPr lang="it-IT" sz="1500" b="1" dirty="0" err="1">
                <a:solidFill>
                  <a:srgbClr val="002060"/>
                </a:solidFill>
              </a:rPr>
              <a:t>affective</a:t>
            </a:r>
            <a:r>
              <a:rPr lang="it-IT" sz="1500" b="1" dirty="0">
                <a:solidFill>
                  <a:srgbClr val="002060"/>
                </a:solidFill>
              </a:rPr>
              <a:t> </a:t>
            </a:r>
            <a:r>
              <a:rPr lang="it-IT" sz="1500" b="1" dirty="0" err="1">
                <a:solidFill>
                  <a:srgbClr val="002060"/>
                </a:solidFill>
              </a:rPr>
              <a:t>consequences</a:t>
            </a:r>
            <a:r>
              <a:rPr lang="it-IT" sz="1500" b="1" dirty="0">
                <a:solidFill>
                  <a:srgbClr val="002060"/>
                </a:solidFill>
              </a:rPr>
              <a:t> of stress</a:t>
            </a:r>
          </a:p>
          <a:p>
            <a:pPr marL="285750" indent="-285750">
              <a:buFont typeface="Arial" panose="020B0604020202020204" pitchFamily="34" charset="0"/>
              <a:buChar char="•"/>
            </a:pPr>
            <a:endParaRPr lang="it-IT" sz="1500" b="1" dirty="0">
              <a:solidFill>
                <a:srgbClr val="002060"/>
              </a:solidFill>
            </a:endParaRPr>
          </a:p>
          <a:p>
            <a:pPr marL="285750" indent="-285750">
              <a:buFont typeface="Arial" panose="020B0604020202020204" pitchFamily="34" charset="0"/>
              <a:buChar char="•"/>
            </a:pPr>
            <a:r>
              <a:rPr lang="it-IT" sz="1500" b="1" dirty="0">
                <a:solidFill>
                  <a:srgbClr val="002060"/>
                </a:solidFill>
              </a:rPr>
              <a:t>Impossible to </a:t>
            </a:r>
            <a:r>
              <a:rPr lang="it-IT" sz="1500" b="1" dirty="0" err="1">
                <a:solidFill>
                  <a:srgbClr val="002060"/>
                </a:solidFill>
              </a:rPr>
              <a:t>make</a:t>
            </a:r>
            <a:r>
              <a:rPr lang="it-IT" sz="1500" b="1" dirty="0">
                <a:solidFill>
                  <a:srgbClr val="002060"/>
                </a:solidFill>
              </a:rPr>
              <a:t> </a:t>
            </a:r>
            <a:r>
              <a:rPr lang="it-IT" sz="1500" b="1" dirty="0" err="1">
                <a:solidFill>
                  <a:srgbClr val="002060"/>
                </a:solidFill>
              </a:rPr>
              <a:t>inferences</a:t>
            </a:r>
            <a:r>
              <a:rPr lang="it-IT" sz="1500" b="1" dirty="0">
                <a:solidFill>
                  <a:srgbClr val="002060"/>
                </a:solidFill>
              </a:rPr>
              <a:t> </a:t>
            </a:r>
            <a:r>
              <a:rPr lang="it-IT" sz="1500" b="1" dirty="0" err="1">
                <a:solidFill>
                  <a:srgbClr val="002060"/>
                </a:solidFill>
              </a:rPr>
              <a:t>related</a:t>
            </a:r>
            <a:r>
              <a:rPr lang="it-IT" sz="1500" b="1" dirty="0">
                <a:solidFill>
                  <a:srgbClr val="002060"/>
                </a:solidFill>
              </a:rPr>
              <a:t> to </a:t>
            </a:r>
            <a:r>
              <a:rPr lang="it-IT" sz="1500" b="1" dirty="0" err="1">
                <a:solidFill>
                  <a:srgbClr val="002060"/>
                </a:solidFill>
              </a:rPr>
              <a:t>individual</a:t>
            </a:r>
            <a:r>
              <a:rPr lang="it-IT" sz="1500" b="1" dirty="0">
                <a:solidFill>
                  <a:srgbClr val="002060"/>
                </a:solidFill>
              </a:rPr>
              <a:t> </a:t>
            </a:r>
            <a:r>
              <a:rPr lang="it-IT" sz="1500" b="1" dirty="0" err="1">
                <a:solidFill>
                  <a:srgbClr val="002060"/>
                </a:solidFill>
              </a:rPr>
              <a:t>differences</a:t>
            </a:r>
            <a:r>
              <a:rPr lang="it-IT" sz="1500" b="1" dirty="0">
                <a:solidFill>
                  <a:srgbClr val="002060"/>
                </a:solidFill>
              </a:rPr>
              <a:t> </a:t>
            </a:r>
            <a:endParaRPr lang="it-IT" sz="1600" dirty="0"/>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8" name="CasellaDiTesto 17">
            <a:extLst>
              <a:ext uri="{FF2B5EF4-FFF2-40B4-BE49-F238E27FC236}">
                <a16:creationId xmlns:a16="http://schemas.microsoft.com/office/drawing/2014/main" id="{B2AC7C70-2BA7-D243-A602-2732EA1FA8D6}"/>
              </a:ext>
            </a:extLst>
          </p:cNvPr>
          <p:cNvSpPr txBox="1"/>
          <p:nvPr/>
        </p:nvSpPr>
        <p:spPr>
          <a:xfrm>
            <a:off x="182380" y="758664"/>
            <a:ext cx="7328316" cy="32316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Results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p:txBody>
      </p:sp>
      <p:sp>
        <p:nvSpPr>
          <p:cNvPr id="2" name="Segnaposto numero diapositiva 1">
            <a:extLst>
              <a:ext uri="{FF2B5EF4-FFF2-40B4-BE49-F238E27FC236}">
                <a16:creationId xmlns:a16="http://schemas.microsoft.com/office/drawing/2014/main" id="{735BC86B-6DAA-0240-9AF9-88434D14772F}"/>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25</a:t>
            </a:fld>
            <a:endParaRPr lang="it-IT" sz="900" b="0" i="0" u="none" strike="noStrike" cap="none">
              <a:solidFill>
                <a:srgbClr val="888888"/>
              </a:solidFill>
              <a:latin typeface="Arial"/>
              <a:ea typeface="Arial"/>
              <a:cs typeface="Arial"/>
              <a:sym typeface="Arial"/>
            </a:endParaRPr>
          </a:p>
        </p:txBody>
      </p:sp>
      <p:sp>
        <p:nvSpPr>
          <p:cNvPr id="11" name="CasellaDiTesto 10">
            <a:extLst>
              <a:ext uri="{FF2B5EF4-FFF2-40B4-BE49-F238E27FC236}">
                <a16:creationId xmlns:a16="http://schemas.microsoft.com/office/drawing/2014/main" id="{EDE565F8-E9E5-8046-8F0B-5ECCDFAB0537}"/>
              </a:ext>
            </a:extLst>
          </p:cNvPr>
          <p:cNvSpPr txBox="1"/>
          <p:nvPr/>
        </p:nvSpPr>
        <p:spPr>
          <a:xfrm>
            <a:off x="182380" y="2311610"/>
            <a:ext cx="8283526" cy="1708160"/>
          </a:xfrm>
          <a:prstGeom prst="rect">
            <a:avLst/>
          </a:prstGeom>
          <a:noFill/>
        </p:spPr>
        <p:txBody>
          <a:bodyPr wrap="square" rtlCol="0">
            <a:spAutoFit/>
          </a:bodyPr>
          <a:lstStyle/>
          <a:p>
            <a:endParaRPr lang="it-IT" sz="1500" b="1" dirty="0">
              <a:solidFill>
                <a:srgbClr val="002060"/>
              </a:solidFill>
            </a:endParaRPr>
          </a:p>
          <a:p>
            <a:pPr marL="285750" indent="-285750">
              <a:buFont typeface="Arial" panose="020B0604020202020204" pitchFamily="34" charset="0"/>
              <a:buChar char="•"/>
            </a:pPr>
            <a:r>
              <a:rPr lang="it-IT" sz="1500" b="1" dirty="0" err="1">
                <a:solidFill>
                  <a:srgbClr val="002060"/>
                </a:solidFill>
              </a:rPr>
              <a:t>Meditating</a:t>
            </a:r>
            <a:r>
              <a:rPr lang="it-IT" sz="1500" b="1" dirty="0">
                <a:solidFill>
                  <a:srgbClr val="002060"/>
                </a:solidFill>
              </a:rPr>
              <a:t> </a:t>
            </a:r>
            <a:r>
              <a:rPr lang="it-IT" sz="1500" b="1" dirty="0" err="1">
                <a:solidFill>
                  <a:srgbClr val="002060"/>
                </a:solidFill>
              </a:rPr>
              <a:t>one</a:t>
            </a:r>
            <a:r>
              <a:rPr lang="it-IT" sz="1500" b="1" dirty="0">
                <a:solidFill>
                  <a:srgbClr val="002060"/>
                </a:solidFill>
              </a:rPr>
              <a:t> more </a:t>
            </a:r>
            <a:r>
              <a:rPr lang="it-IT" sz="1500" b="1" dirty="0" err="1">
                <a:solidFill>
                  <a:srgbClr val="002060"/>
                </a:solidFill>
              </a:rPr>
              <a:t>day</a:t>
            </a:r>
            <a:r>
              <a:rPr lang="it-IT" sz="1500" b="1" dirty="0">
                <a:solidFill>
                  <a:srgbClr val="002060"/>
                </a:solidFill>
              </a:rPr>
              <a:t> per week </a:t>
            </a:r>
            <a:r>
              <a:rPr lang="it-IT" sz="1500" b="1" dirty="0" err="1">
                <a:solidFill>
                  <a:srgbClr val="002060"/>
                </a:solidFill>
              </a:rPr>
              <a:t>was</a:t>
            </a:r>
            <a:r>
              <a:rPr lang="it-IT" sz="1500" b="1" dirty="0">
                <a:solidFill>
                  <a:srgbClr val="002060"/>
                </a:solidFill>
              </a:rPr>
              <a:t> </a:t>
            </a:r>
            <a:r>
              <a:rPr lang="it-IT" sz="1500" b="1" dirty="0" err="1">
                <a:solidFill>
                  <a:srgbClr val="002060"/>
                </a:solidFill>
              </a:rPr>
              <a:t>significantly</a:t>
            </a:r>
            <a:r>
              <a:rPr lang="it-IT" sz="1500" b="1" dirty="0">
                <a:solidFill>
                  <a:srgbClr val="002060"/>
                </a:solidFill>
              </a:rPr>
              <a:t> </a:t>
            </a:r>
            <a:r>
              <a:rPr lang="it-IT" sz="1500" b="1" dirty="0" err="1">
                <a:solidFill>
                  <a:srgbClr val="002060"/>
                </a:solidFill>
              </a:rPr>
              <a:t>associated</a:t>
            </a:r>
            <a:r>
              <a:rPr lang="it-IT" sz="1500" b="1" dirty="0">
                <a:solidFill>
                  <a:srgbClr val="002060"/>
                </a:solidFill>
              </a:rPr>
              <a:t> with a </a:t>
            </a:r>
            <a:r>
              <a:rPr lang="it-IT" sz="1500" b="1" dirty="0" err="1">
                <a:solidFill>
                  <a:srgbClr val="002060"/>
                </a:solidFill>
              </a:rPr>
              <a:t>reduction</a:t>
            </a:r>
            <a:r>
              <a:rPr lang="it-IT" sz="1500" b="1" dirty="0">
                <a:solidFill>
                  <a:srgbClr val="002060"/>
                </a:solidFill>
              </a:rPr>
              <a:t> in </a:t>
            </a:r>
            <a:r>
              <a:rPr lang="it-IT" sz="1500" b="1" dirty="0" err="1">
                <a:solidFill>
                  <a:srgbClr val="002060"/>
                </a:solidFill>
              </a:rPr>
              <a:t>levels</a:t>
            </a:r>
            <a:r>
              <a:rPr lang="it-IT" sz="1500" b="1" dirty="0">
                <a:solidFill>
                  <a:srgbClr val="002060"/>
                </a:solidFill>
              </a:rPr>
              <a:t> of stress (</a:t>
            </a:r>
            <a:r>
              <a:rPr lang="it-IT" sz="1500" b="1" i="1" dirty="0">
                <a:solidFill>
                  <a:srgbClr val="002060"/>
                </a:solidFill>
              </a:rPr>
              <a:t>B</a:t>
            </a:r>
            <a:r>
              <a:rPr lang="it-IT" sz="1500" b="1" dirty="0">
                <a:solidFill>
                  <a:srgbClr val="002060"/>
                </a:solidFill>
              </a:rPr>
              <a:t> = .06; </a:t>
            </a:r>
            <a:r>
              <a:rPr lang="it-IT" sz="1500" b="1" i="1" dirty="0">
                <a:solidFill>
                  <a:srgbClr val="002060"/>
                </a:solidFill>
              </a:rPr>
              <a:t>t</a:t>
            </a:r>
            <a:r>
              <a:rPr lang="it-IT" sz="1500" b="1" dirty="0">
                <a:solidFill>
                  <a:srgbClr val="002060"/>
                </a:solidFill>
              </a:rPr>
              <a:t> = 4.37; </a:t>
            </a:r>
            <a:r>
              <a:rPr lang="it-IT" sz="1500" b="1" i="1" dirty="0" err="1">
                <a:solidFill>
                  <a:srgbClr val="002060"/>
                </a:solidFill>
              </a:rPr>
              <a:t>p</a:t>
            </a:r>
            <a:r>
              <a:rPr lang="it-IT" sz="1500" b="1" dirty="0">
                <a:solidFill>
                  <a:srgbClr val="002060"/>
                </a:solidFill>
              </a:rPr>
              <a:t> &lt; .001)</a:t>
            </a:r>
          </a:p>
          <a:p>
            <a:pPr marL="285750" indent="-285750">
              <a:buFont typeface="Arial" panose="020B0604020202020204" pitchFamily="34" charset="0"/>
              <a:buChar char="•"/>
            </a:pPr>
            <a:endParaRPr lang="it-IT" sz="1500" b="1" dirty="0">
              <a:solidFill>
                <a:srgbClr val="002060"/>
              </a:solidFill>
            </a:endParaRPr>
          </a:p>
          <a:p>
            <a:pPr marL="285750" indent="-285750">
              <a:buFont typeface="Arial" panose="020B0604020202020204" pitchFamily="34" charset="0"/>
              <a:buChar char="•"/>
            </a:pPr>
            <a:r>
              <a:rPr lang="it-IT" sz="1500" b="1" dirty="0" err="1">
                <a:solidFill>
                  <a:srgbClr val="002060"/>
                </a:solidFill>
              </a:rPr>
              <a:t>Having</a:t>
            </a:r>
            <a:r>
              <a:rPr lang="it-IT" sz="1500" b="1" dirty="0">
                <a:solidFill>
                  <a:srgbClr val="002060"/>
                </a:solidFill>
              </a:rPr>
              <a:t> more biofeedback </a:t>
            </a:r>
            <a:r>
              <a:rPr lang="it-IT" sz="1500" b="1" dirty="0" err="1">
                <a:solidFill>
                  <a:srgbClr val="002060"/>
                </a:solidFill>
              </a:rPr>
              <a:t>interventions</a:t>
            </a:r>
            <a:r>
              <a:rPr lang="it-IT" sz="1500" b="1" dirty="0">
                <a:solidFill>
                  <a:srgbClr val="002060"/>
                </a:solidFill>
              </a:rPr>
              <a:t> per week </a:t>
            </a:r>
            <a:r>
              <a:rPr lang="it-IT" sz="1500" b="1" dirty="0" err="1">
                <a:solidFill>
                  <a:srgbClr val="002060"/>
                </a:solidFill>
              </a:rPr>
              <a:t>helped</a:t>
            </a:r>
            <a:r>
              <a:rPr lang="it-IT" sz="1500" b="1" dirty="0">
                <a:solidFill>
                  <a:srgbClr val="002060"/>
                </a:solidFill>
              </a:rPr>
              <a:t> </a:t>
            </a:r>
            <a:r>
              <a:rPr lang="it-IT" sz="1500" b="1" dirty="0" err="1">
                <a:solidFill>
                  <a:srgbClr val="002060"/>
                </a:solidFill>
              </a:rPr>
              <a:t>stifling</a:t>
            </a:r>
            <a:r>
              <a:rPr lang="it-IT" sz="1500" b="1" dirty="0">
                <a:solidFill>
                  <a:srgbClr val="002060"/>
                </a:solidFill>
              </a:rPr>
              <a:t> the </a:t>
            </a:r>
            <a:r>
              <a:rPr lang="it-IT" sz="1500" b="1" dirty="0" err="1">
                <a:solidFill>
                  <a:srgbClr val="002060"/>
                </a:solidFill>
              </a:rPr>
              <a:t>build</a:t>
            </a:r>
            <a:r>
              <a:rPr lang="it-IT" sz="1500" b="1" dirty="0">
                <a:solidFill>
                  <a:srgbClr val="002060"/>
                </a:solidFill>
              </a:rPr>
              <a:t>-up of stress (B = .12; </a:t>
            </a:r>
            <a:r>
              <a:rPr lang="it-IT" sz="1500" b="1" i="1" dirty="0">
                <a:solidFill>
                  <a:srgbClr val="002060"/>
                </a:solidFill>
              </a:rPr>
              <a:t>t</a:t>
            </a:r>
            <a:r>
              <a:rPr lang="it-IT" sz="1500" b="1" dirty="0">
                <a:solidFill>
                  <a:srgbClr val="002060"/>
                </a:solidFill>
              </a:rPr>
              <a:t> = 3.89;  </a:t>
            </a:r>
            <a:r>
              <a:rPr lang="it-IT" sz="1500" b="1" i="1" dirty="0" err="1">
                <a:solidFill>
                  <a:srgbClr val="002060"/>
                </a:solidFill>
              </a:rPr>
              <a:t>p</a:t>
            </a:r>
            <a:r>
              <a:rPr lang="it-IT" sz="1500" b="1" dirty="0">
                <a:solidFill>
                  <a:srgbClr val="002060"/>
                </a:solidFill>
              </a:rPr>
              <a:t> &lt; .001). </a:t>
            </a:r>
          </a:p>
          <a:p>
            <a:pPr marL="285750" indent="-285750">
              <a:buFont typeface="Arial" panose="020B0604020202020204" pitchFamily="34" charset="0"/>
              <a:buChar char="•"/>
            </a:pPr>
            <a:endParaRPr lang="it-IT" sz="1500" b="1" dirty="0">
              <a:solidFill>
                <a:srgbClr val="002060"/>
              </a:solidFill>
            </a:endParaRPr>
          </a:p>
        </p:txBody>
      </p:sp>
      <p:pic>
        <p:nvPicPr>
          <p:cNvPr id="12" name="Immagine 11">
            <a:extLst>
              <a:ext uri="{FF2B5EF4-FFF2-40B4-BE49-F238E27FC236}">
                <a16:creationId xmlns:a16="http://schemas.microsoft.com/office/drawing/2014/main" id="{EF00A8DA-FE81-6B40-891A-A68BF0F4BB72}"/>
              </a:ext>
            </a:extLst>
          </p:cNvPr>
          <p:cNvPicPr>
            <a:picLocks noChangeAspect="1"/>
          </p:cNvPicPr>
          <p:nvPr/>
        </p:nvPicPr>
        <p:blipFill>
          <a:blip r:embed="rId3"/>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1064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4" name="CasellaDiTesto 13">
            <a:extLst>
              <a:ext uri="{FF2B5EF4-FFF2-40B4-BE49-F238E27FC236}">
                <a16:creationId xmlns:a16="http://schemas.microsoft.com/office/drawing/2014/main" id="{22E9B2E3-53B8-1F48-BF7E-1A8684EA0E0C}"/>
              </a:ext>
            </a:extLst>
          </p:cNvPr>
          <p:cNvSpPr txBox="1"/>
          <p:nvPr/>
        </p:nvSpPr>
        <p:spPr>
          <a:xfrm>
            <a:off x="182380" y="758664"/>
            <a:ext cx="7328316" cy="32316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Conclusions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p:txBody>
      </p:sp>
      <p:sp>
        <p:nvSpPr>
          <p:cNvPr id="16" name="CasellaDiTesto 15">
            <a:extLst>
              <a:ext uri="{FF2B5EF4-FFF2-40B4-BE49-F238E27FC236}">
                <a16:creationId xmlns:a16="http://schemas.microsoft.com/office/drawing/2014/main" id="{9500AC10-A2E6-7E48-97D3-6C796B979606}"/>
              </a:ext>
            </a:extLst>
          </p:cNvPr>
          <p:cNvSpPr txBox="1"/>
          <p:nvPr/>
        </p:nvSpPr>
        <p:spPr>
          <a:xfrm>
            <a:off x="182380" y="1262386"/>
            <a:ext cx="8283526" cy="1938992"/>
          </a:xfrm>
          <a:prstGeom prst="rect">
            <a:avLst/>
          </a:prstGeom>
          <a:noFill/>
        </p:spPr>
        <p:txBody>
          <a:bodyPr wrap="square" rtlCol="0">
            <a:spAutoFit/>
          </a:bodyPr>
          <a:lstStyle/>
          <a:p>
            <a:pPr marL="285750" indent="-285750">
              <a:buFont typeface="Arial" panose="020B0604020202020204" pitchFamily="34" charset="0"/>
              <a:buChar char="•"/>
            </a:pP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No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evidential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value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for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both</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strategies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Presence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of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publication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bias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in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both</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strategies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The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studies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on the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named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strategies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are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largely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underpowered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to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detect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 small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effect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size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endParaRPr lang="it-IT" sz="1500" b="1" dirty="0">
              <a:solidFill>
                <a:srgbClr val="002060"/>
              </a:solidFill>
            </a:endParaRP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1" name="CasellaDiTesto 10">
            <a:extLst>
              <a:ext uri="{FF2B5EF4-FFF2-40B4-BE49-F238E27FC236}">
                <a16:creationId xmlns:a16="http://schemas.microsoft.com/office/drawing/2014/main" id="{9AAC6231-4456-AF46-AB8B-40963174162E}"/>
              </a:ext>
            </a:extLst>
          </p:cNvPr>
          <p:cNvSpPr txBox="1"/>
          <p:nvPr/>
        </p:nvSpPr>
        <p:spPr>
          <a:xfrm>
            <a:off x="182380" y="176911"/>
            <a:ext cx="3494867" cy="400110"/>
          </a:xfrm>
          <a:prstGeom prst="rect">
            <a:avLst/>
          </a:prstGeom>
          <a:noFill/>
        </p:spPr>
        <p:txBody>
          <a:bodyPr wrap="none" rtlCol="0">
            <a:spAutoFit/>
          </a:bodyPr>
          <a:lstStyle/>
          <a:p>
            <a:r>
              <a:rPr lang="it-IT" sz="2000" b="1" dirty="0">
                <a:solidFill>
                  <a:srgbClr val="002060"/>
                </a:solidFill>
                <a:latin typeface="Roboto" panose="02000000000000000000" pitchFamily="2" charset="0"/>
                <a:ea typeface="Roboto" panose="02000000000000000000" pitchFamily="2" charset="0"/>
              </a:rPr>
              <a:t>Meta-</a:t>
            </a:r>
            <a:r>
              <a:rPr lang="it-IT" sz="2000" b="1" dirty="0" err="1">
                <a:solidFill>
                  <a:srgbClr val="002060"/>
                </a:solidFill>
                <a:latin typeface="Roboto" panose="02000000000000000000" pitchFamily="2" charset="0"/>
                <a:ea typeface="Roboto" panose="02000000000000000000" pitchFamily="2" charset="0"/>
              </a:rPr>
              <a:t>analysis</a:t>
            </a:r>
            <a:r>
              <a:rPr lang="it-IT" sz="2000" b="1" dirty="0">
                <a:solidFill>
                  <a:srgbClr val="002060"/>
                </a:solidFill>
                <a:latin typeface="Roboto" panose="02000000000000000000" pitchFamily="2" charset="0"/>
                <a:ea typeface="Roboto" panose="02000000000000000000" pitchFamily="2" charset="0"/>
              </a:rPr>
              <a:t> – </a:t>
            </a:r>
            <a:r>
              <a:rPr lang="it-IT" sz="2000" b="1" dirty="0" err="1">
                <a:solidFill>
                  <a:srgbClr val="002060"/>
                </a:solidFill>
                <a:latin typeface="Roboto" panose="02000000000000000000" pitchFamily="2" charset="0"/>
                <a:ea typeface="Roboto" panose="02000000000000000000" pitchFamily="2" charset="0"/>
              </a:rPr>
              <a:t>conclusions</a:t>
            </a:r>
            <a:endParaRPr lang="it-IT" sz="2000" b="1" dirty="0">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32A5289B-85E0-3D4D-B44D-0E8B40880D5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26</a:t>
            </a:fld>
            <a:endParaRPr lang="it-IT" sz="900" b="0" i="0" u="none" strike="noStrike" cap="none">
              <a:solidFill>
                <a:srgbClr val="888888"/>
              </a:solidFill>
              <a:latin typeface="Arial"/>
              <a:ea typeface="Arial"/>
              <a:cs typeface="Arial"/>
              <a:sym typeface="Arial"/>
            </a:endParaRPr>
          </a:p>
        </p:txBody>
      </p:sp>
      <p:sp>
        <p:nvSpPr>
          <p:cNvPr id="9" name="CasellaDiTesto 8">
            <a:extLst>
              <a:ext uri="{FF2B5EF4-FFF2-40B4-BE49-F238E27FC236}">
                <a16:creationId xmlns:a16="http://schemas.microsoft.com/office/drawing/2014/main" id="{C9321DC3-1B87-6141-9EE3-1CE5FF6843CF}"/>
              </a:ext>
            </a:extLst>
          </p:cNvPr>
          <p:cNvSpPr txBox="1"/>
          <p:nvPr/>
        </p:nvSpPr>
        <p:spPr>
          <a:xfrm>
            <a:off x="182380" y="2571750"/>
            <a:ext cx="8283526" cy="1015663"/>
          </a:xfrm>
          <a:prstGeom prst="rect">
            <a:avLst/>
          </a:prstGeom>
          <a:noFill/>
        </p:spPr>
        <p:txBody>
          <a:bodyPr wrap="square" rtlCol="0">
            <a:spAutoFit/>
          </a:bodyPr>
          <a:lstStyle/>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rPr>
              <a:t>For some </a:t>
            </a:r>
            <a:r>
              <a:rPr lang="it-IT" sz="1500" b="1" dirty="0" err="1">
                <a:solidFill>
                  <a:srgbClr val="002060"/>
                </a:solidFill>
              </a:rPr>
              <a:t>subgroup</a:t>
            </a:r>
            <a:r>
              <a:rPr lang="it-IT" sz="1500" b="1" dirty="0">
                <a:solidFill>
                  <a:srgbClr val="002060"/>
                </a:solidFill>
              </a:rPr>
              <a:t> </a:t>
            </a:r>
            <a:r>
              <a:rPr lang="it-IT" sz="1500" b="1" dirty="0" err="1">
                <a:solidFill>
                  <a:srgbClr val="002060"/>
                </a:solidFill>
              </a:rPr>
              <a:t>analyses</a:t>
            </a:r>
            <a:r>
              <a:rPr lang="it-IT" sz="1500" b="1" dirty="0">
                <a:solidFill>
                  <a:srgbClr val="002060"/>
                </a:solidFill>
              </a:rPr>
              <a:t> </a:t>
            </a:r>
            <a:r>
              <a:rPr lang="it-IT" sz="1500" b="1" dirty="0" err="1">
                <a:solidFill>
                  <a:srgbClr val="002060"/>
                </a:solidFill>
              </a:rPr>
              <a:t>too</a:t>
            </a:r>
            <a:r>
              <a:rPr lang="it-IT" sz="1500" b="1" dirty="0">
                <a:solidFill>
                  <a:srgbClr val="002060"/>
                </a:solidFill>
              </a:rPr>
              <a:t> </a:t>
            </a:r>
            <a:r>
              <a:rPr lang="it-IT" sz="1500" b="1" dirty="0" err="1">
                <a:solidFill>
                  <a:srgbClr val="002060"/>
                </a:solidFill>
              </a:rPr>
              <a:t>few</a:t>
            </a:r>
            <a:r>
              <a:rPr lang="it-IT" sz="1500" b="1" dirty="0">
                <a:solidFill>
                  <a:srgbClr val="002060"/>
                </a:solidFill>
              </a:rPr>
              <a:t> </a:t>
            </a:r>
            <a:r>
              <a:rPr lang="it-IT" sz="1500" b="1" dirty="0" err="1">
                <a:solidFill>
                  <a:srgbClr val="002060"/>
                </a:solidFill>
              </a:rPr>
              <a:t>effects</a:t>
            </a:r>
            <a:r>
              <a:rPr lang="it-IT" sz="1500" b="1" dirty="0">
                <a:solidFill>
                  <a:srgbClr val="002060"/>
                </a:solidFill>
              </a:rPr>
              <a:t> </a:t>
            </a:r>
            <a:r>
              <a:rPr lang="it-IT" sz="1500" b="1" dirty="0" err="1">
                <a:solidFill>
                  <a:srgbClr val="002060"/>
                </a:solidFill>
              </a:rPr>
              <a:t>were</a:t>
            </a:r>
            <a:r>
              <a:rPr lang="it-IT" sz="1500" b="1" dirty="0">
                <a:solidFill>
                  <a:srgbClr val="002060"/>
                </a:solidFill>
              </a:rPr>
              <a:t> </a:t>
            </a:r>
            <a:r>
              <a:rPr lang="it-IT" sz="1500" b="1" dirty="0" err="1">
                <a:solidFill>
                  <a:srgbClr val="002060"/>
                </a:solidFill>
              </a:rPr>
              <a:t>gathered</a:t>
            </a:r>
            <a:r>
              <a:rPr lang="it-IT" sz="1500" b="1" dirty="0">
                <a:solidFill>
                  <a:srgbClr val="002060"/>
                </a:solidFill>
              </a:rPr>
              <a:t> to derive conclusive </a:t>
            </a:r>
            <a:r>
              <a:rPr lang="it-IT" sz="1500" b="1" dirty="0" err="1">
                <a:solidFill>
                  <a:srgbClr val="002060"/>
                </a:solidFill>
              </a:rPr>
              <a:t>interpretations</a:t>
            </a:r>
            <a:r>
              <a:rPr lang="it-IT" sz="1500" b="1" dirty="0">
                <a:solidFill>
                  <a:srgbClr val="002060"/>
                </a:solidFill>
              </a:rPr>
              <a:t> (</a:t>
            </a:r>
            <a:r>
              <a:rPr lang="it-IT" sz="1500" b="1" dirty="0" err="1">
                <a:solidFill>
                  <a:srgbClr val="002060"/>
                </a:solidFill>
              </a:rPr>
              <a:t>especially</a:t>
            </a:r>
            <a:r>
              <a:rPr lang="it-IT" sz="1500" b="1" dirty="0">
                <a:solidFill>
                  <a:srgbClr val="002060"/>
                </a:solidFill>
              </a:rPr>
              <a:t> with </a:t>
            </a:r>
            <a:r>
              <a:rPr lang="it-IT" sz="1500" b="1" i="1" dirty="0">
                <a:solidFill>
                  <a:srgbClr val="002060"/>
                </a:solidFill>
              </a:rPr>
              <a:t>k &lt;</a:t>
            </a:r>
            <a:r>
              <a:rPr lang="it-IT" sz="1500" b="1" dirty="0">
                <a:solidFill>
                  <a:srgbClr val="002060"/>
                </a:solidFill>
              </a:rPr>
              <a:t>10)</a:t>
            </a:r>
          </a:p>
          <a:p>
            <a:pPr marL="285750" indent="-285750">
              <a:buFont typeface="Arial" panose="020B0604020202020204" pitchFamily="34" charset="0"/>
              <a:buChar char="•"/>
            </a:pPr>
            <a:endParaRPr lang="it-IT" sz="1500" b="1" dirty="0">
              <a:solidFill>
                <a:srgbClr val="002060"/>
              </a:solidFill>
            </a:endParaRPr>
          </a:p>
        </p:txBody>
      </p:sp>
      <p:pic>
        <p:nvPicPr>
          <p:cNvPr id="12" name="Immagine 11">
            <a:extLst>
              <a:ext uri="{FF2B5EF4-FFF2-40B4-BE49-F238E27FC236}">
                <a16:creationId xmlns:a16="http://schemas.microsoft.com/office/drawing/2014/main" id="{98CBFD2B-CB92-7B40-B1ED-625AA600C0BD}"/>
              </a:ext>
            </a:extLst>
          </p:cNvPr>
          <p:cNvPicPr>
            <a:picLocks noChangeAspect="1"/>
          </p:cNvPicPr>
          <p:nvPr/>
        </p:nvPicPr>
        <p:blipFill>
          <a:blip r:embed="rId3"/>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4395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latin typeface="Arial" panose="020B0604020202020204" pitchFamily="34" charset="0"/>
              <a:cs typeface="Arial" panose="020B0604020202020204" pitchFamily="34" charset="0"/>
            </a:endParaRPr>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latin typeface="Arial" panose="020B0604020202020204" pitchFamily="34" charset="0"/>
              <a:cs typeface="Arial" panose="020B0604020202020204" pitchFamily="34" charset="0"/>
            </a:endParaRPr>
          </a:p>
        </p:txBody>
      </p:sp>
      <p:sp>
        <p:nvSpPr>
          <p:cNvPr id="14" name="CasellaDiTesto 13">
            <a:extLst>
              <a:ext uri="{FF2B5EF4-FFF2-40B4-BE49-F238E27FC236}">
                <a16:creationId xmlns:a16="http://schemas.microsoft.com/office/drawing/2014/main" id="{22E9B2E3-53B8-1F48-BF7E-1A8684EA0E0C}"/>
              </a:ext>
            </a:extLst>
          </p:cNvPr>
          <p:cNvSpPr txBox="1"/>
          <p:nvPr/>
        </p:nvSpPr>
        <p:spPr>
          <a:xfrm>
            <a:off x="182380" y="758664"/>
            <a:ext cx="7328316" cy="2631490"/>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Recommendations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latin typeface="Arial" panose="020B0604020202020204" pitchFamily="34" charset="0"/>
                <a:cs typeface="Arial" panose="020B0604020202020204" pitchFamily="34" charset="0"/>
              </a:rPr>
              <a:t>Better</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powered</a:t>
            </a:r>
            <a:r>
              <a:rPr lang="it-IT" sz="1500" b="1" dirty="0">
                <a:solidFill>
                  <a:srgbClr val="002060"/>
                </a:solidFill>
                <a:latin typeface="Arial" panose="020B0604020202020204" pitchFamily="34" charset="0"/>
                <a:cs typeface="Arial" panose="020B0604020202020204" pitchFamily="34" charset="0"/>
              </a:rPr>
              <a:t> and </a:t>
            </a:r>
            <a:r>
              <a:rPr lang="it-IT" sz="1500" b="1" dirty="0" err="1">
                <a:solidFill>
                  <a:srgbClr val="002060"/>
                </a:solidFill>
                <a:latin typeface="Arial" panose="020B0604020202020204" pitchFamily="34" charset="0"/>
                <a:cs typeface="Arial" panose="020B0604020202020204" pitchFamily="34" charset="0"/>
              </a:rPr>
              <a:t>pre-registered</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studies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need</a:t>
            </a:r>
            <a:r>
              <a:rPr lang="it-IT" sz="1500" b="1" dirty="0">
                <a:solidFill>
                  <a:srgbClr val="002060"/>
                </a:solidFill>
                <a:latin typeface="Arial" panose="020B0604020202020204" pitchFamily="34" charset="0"/>
                <a:cs typeface="Arial" panose="020B0604020202020204" pitchFamily="34" charset="0"/>
              </a:rPr>
              <a:t> to be </a:t>
            </a:r>
            <a:r>
              <a:rPr lang="it-IT" sz="1500" b="1" dirty="0" err="1">
                <a:solidFill>
                  <a:srgbClr val="002060"/>
                </a:solidFill>
                <a:latin typeface="Arial" panose="020B0604020202020204" pitchFamily="34" charset="0"/>
                <a:cs typeface="Arial" panose="020B0604020202020204" pitchFamily="34" charset="0"/>
              </a:rPr>
              <a:t>conducted</a:t>
            </a:r>
            <a:r>
              <a:rPr lang="it-IT" sz="1500" b="1" dirty="0">
                <a:solidFill>
                  <a:srgbClr val="002060"/>
                </a:solidFill>
                <a:latin typeface="Arial" panose="020B0604020202020204" pitchFamily="34" charset="0"/>
                <a:cs typeface="Arial" panose="020B0604020202020204" pitchFamily="34" charset="0"/>
              </a:rPr>
              <a:t> in </a:t>
            </a:r>
            <a:r>
              <a:rPr lang="it-IT" sz="1500" b="1" dirty="0" err="1">
                <a:solidFill>
                  <a:srgbClr val="002060"/>
                </a:solidFill>
                <a:latin typeface="Arial" panose="020B0604020202020204" pitchFamily="34" charset="0"/>
                <a:cs typeface="Arial" panose="020B0604020202020204" pitchFamily="34" charset="0"/>
              </a:rPr>
              <a:t>order</a:t>
            </a:r>
            <a:r>
              <a:rPr lang="it-IT" sz="1500" b="1" dirty="0">
                <a:solidFill>
                  <a:srgbClr val="002060"/>
                </a:solidFill>
                <a:latin typeface="Arial" panose="020B0604020202020204" pitchFamily="34" charset="0"/>
                <a:cs typeface="Arial" panose="020B0604020202020204" pitchFamily="34" charset="0"/>
              </a:rPr>
              <a:t> to </a:t>
            </a:r>
            <a:r>
              <a:rPr lang="it-IT" sz="1500" b="1" dirty="0" err="1">
                <a:solidFill>
                  <a:srgbClr val="002060"/>
                </a:solidFill>
                <a:latin typeface="Arial" panose="020B0604020202020204" pitchFamily="34" charset="0"/>
                <a:cs typeface="Arial" panose="020B0604020202020204" pitchFamily="34" charset="0"/>
              </a:rPr>
              <a:t>assess</a:t>
            </a:r>
            <a:r>
              <a:rPr lang="it-IT" sz="1500" b="1" dirty="0">
                <a:solidFill>
                  <a:srgbClr val="002060"/>
                </a:solidFill>
                <a:latin typeface="Arial" panose="020B0604020202020204" pitchFamily="34" charset="0"/>
                <a:cs typeface="Arial" panose="020B0604020202020204" pitchFamily="34" charset="0"/>
              </a:rPr>
              <a:t> the </a:t>
            </a:r>
            <a:r>
              <a:rPr lang="it-IT" sz="1500" b="1" dirty="0" err="1">
                <a:solidFill>
                  <a:srgbClr val="002060"/>
                </a:solidFill>
                <a:latin typeface="Arial" panose="020B0604020202020204" pitchFamily="34" charset="0"/>
                <a:cs typeface="Arial" panose="020B0604020202020204" pitchFamily="34" charset="0"/>
              </a:rPr>
              <a:t>efficacy</a:t>
            </a:r>
            <a:r>
              <a:rPr lang="it-IT" sz="1500" b="1" dirty="0">
                <a:solidFill>
                  <a:srgbClr val="002060"/>
                </a:solidFill>
                <a:latin typeface="Arial" panose="020B0604020202020204" pitchFamily="34" charset="0"/>
                <a:cs typeface="Arial" panose="020B0604020202020204" pitchFamily="34" charset="0"/>
              </a:rPr>
              <a:t> of </a:t>
            </a:r>
            <a:r>
              <a:rPr lang="it-IT" sz="1500" b="1" dirty="0" err="1">
                <a:solidFill>
                  <a:srgbClr val="002060"/>
                </a:solidFill>
                <a:latin typeface="Arial" panose="020B0604020202020204" pitchFamily="34" charset="0"/>
                <a:cs typeface="Arial" panose="020B0604020202020204" pitchFamily="34" charset="0"/>
              </a:rPr>
              <a:t>these</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strategies</a:t>
            </a:r>
            <a:endParaRPr lang="it-IT" sz="1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essential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to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develop</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protocol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for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both</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self-</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administered</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mindfulness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and biofeedback </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Individual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differences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must be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taken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into</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account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when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comes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to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evaluate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the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efficacy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of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these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strategies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(e.g., trait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anxiety</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a:p>
            <a:pPr marL="285750" indent="-285750">
              <a:buFont typeface="Arial" panose="020B0604020202020204" pitchFamily="34" charset="0"/>
              <a:buChar char="•"/>
            </a:pP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1" name="CasellaDiTesto 10">
            <a:extLst>
              <a:ext uri="{FF2B5EF4-FFF2-40B4-BE49-F238E27FC236}">
                <a16:creationId xmlns:a16="http://schemas.microsoft.com/office/drawing/2014/main" id="{9AAC6231-4456-AF46-AB8B-40963174162E}"/>
              </a:ext>
            </a:extLst>
          </p:cNvPr>
          <p:cNvSpPr txBox="1"/>
          <p:nvPr/>
        </p:nvSpPr>
        <p:spPr>
          <a:xfrm>
            <a:off x="182380" y="176911"/>
            <a:ext cx="4357283" cy="400110"/>
          </a:xfrm>
          <a:prstGeom prst="rect">
            <a:avLst/>
          </a:prstGeom>
          <a:noFill/>
        </p:spPr>
        <p:txBody>
          <a:bodyPr wrap="none" rtlCol="0">
            <a:spAutoFit/>
          </a:bodyPr>
          <a:lstStyle/>
          <a:p>
            <a:r>
              <a:rPr lang="it-IT" sz="2000" b="1">
                <a:solidFill>
                  <a:srgbClr val="002060"/>
                </a:solidFill>
                <a:latin typeface="Arial" panose="020B0604020202020204" pitchFamily="34" charset="0"/>
                <a:ea typeface="Roboto" panose="02000000000000000000" pitchFamily="2" charset="0"/>
                <a:cs typeface="Arial" panose="020B0604020202020204" pitchFamily="34" charset="0"/>
              </a:rPr>
              <a:t>Meta-</a:t>
            </a:r>
            <a:r>
              <a:rPr lang="it-IT" sz="2000" b="1" dirty="0" err="1">
                <a:solidFill>
                  <a:srgbClr val="002060"/>
                </a:solidFill>
                <a:latin typeface="Arial" panose="020B0604020202020204" pitchFamily="34" charset="0"/>
                <a:ea typeface="Roboto" panose="02000000000000000000" pitchFamily="2" charset="0"/>
                <a:cs typeface="Arial" panose="020B0604020202020204" pitchFamily="34" charset="0"/>
              </a:rPr>
              <a:t>analysis</a:t>
            </a:r>
            <a:r>
              <a:rPr lang="it-IT" sz="2000" b="1" dirty="0">
                <a:solidFill>
                  <a:srgbClr val="002060"/>
                </a:solidFill>
                <a:latin typeface="Arial" panose="020B0604020202020204" pitchFamily="34" charset="0"/>
                <a:ea typeface="Roboto" panose="02000000000000000000" pitchFamily="2" charset="0"/>
                <a:cs typeface="Arial" panose="020B0604020202020204" pitchFamily="34" charset="0"/>
              </a:rPr>
              <a:t> – </a:t>
            </a:r>
            <a:r>
              <a:rPr lang="it-IT" sz="2000" b="1" dirty="0" err="1">
                <a:solidFill>
                  <a:srgbClr val="002060"/>
                </a:solidFill>
                <a:latin typeface="Arial" panose="020B0604020202020204" pitchFamily="34" charset="0"/>
                <a:ea typeface="Roboto" panose="02000000000000000000" pitchFamily="2" charset="0"/>
                <a:cs typeface="Arial" panose="020B0604020202020204" pitchFamily="34" charset="0"/>
              </a:rPr>
              <a:t>recommendations</a:t>
            </a:r>
            <a:endParaRPr lang="it-IT" sz="20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2" name="Segnaposto numero diapositiva 1">
            <a:extLst>
              <a:ext uri="{FF2B5EF4-FFF2-40B4-BE49-F238E27FC236}">
                <a16:creationId xmlns:a16="http://schemas.microsoft.com/office/drawing/2014/main" id="{32A5289B-85E0-3D4D-B44D-0E8B40880D5B}"/>
              </a:ext>
            </a:extLst>
          </p:cNvPr>
          <p:cNvSpPr>
            <a:spLocks noGrp="1"/>
          </p:cNvSpPr>
          <p:nvPr>
            <p:ph type="sldNum" sz="quarter"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panose="020B0604020202020204" pitchFamily="34" charset="0"/>
                <a:ea typeface="Arial"/>
                <a:cs typeface="Arial" panose="020B0604020202020204" pitchFamily="34" charset="0"/>
                <a:sym typeface="Arial"/>
              </a:rPr>
              <a:t>27</a:t>
            </a:fld>
            <a:endParaRPr lang="it-IT" sz="900" b="0" i="0" u="none" strike="noStrike" cap="none">
              <a:solidFill>
                <a:srgbClr val="888888"/>
              </a:solidFill>
              <a:latin typeface="Arial" panose="020B0604020202020204" pitchFamily="34" charset="0"/>
              <a:ea typeface="Arial"/>
              <a:cs typeface="Arial" panose="020B0604020202020204" pitchFamily="34" charset="0"/>
              <a:sym typeface="Arial"/>
            </a:endParaRPr>
          </a:p>
        </p:txBody>
      </p:sp>
      <p:pic>
        <p:nvPicPr>
          <p:cNvPr id="4" name="Immagine 3" descr="Immagine che contiene clipart&#10;&#10;Descrizione generata automaticamente">
            <a:extLst>
              <a:ext uri="{FF2B5EF4-FFF2-40B4-BE49-F238E27FC236}">
                <a16:creationId xmlns:a16="http://schemas.microsoft.com/office/drawing/2014/main" id="{DDF4D79B-A195-5A44-90E8-8AD1C96AF4B3}"/>
              </a:ext>
            </a:extLst>
          </p:cNvPr>
          <p:cNvPicPr>
            <a:picLocks noChangeAspect="1"/>
          </p:cNvPicPr>
          <p:nvPr/>
        </p:nvPicPr>
        <p:blipFill>
          <a:blip r:embed="rId3"/>
          <a:stretch>
            <a:fillRect/>
          </a:stretch>
        </p:blipFill>
        <p:spPr>
          <a:xfrm>
            <a:off x="6782766" y="1484736"/>
            <a:ext cx="2222500" cy="2705100"/>
          </a:xfrm>
          <a:prstGeom prst="rect">
            <a:avLst/>
          </a:prstGeom>
        </p:spPr>
      </p:pic>
      <p:pic>
        <p:nvPicPr>
          <p:cNvPr id="9" name="Immagine 8">
            <a:extLst>
              <a:ext uri="{FF2B5EF4-FFF2-40B4-BE49-F238E27FC236}">
                <a16:creationId xmlns:a16="http://schemas.microsoft.com/office/drawing/2014/main" id="{77C58DC4-22B7-F94A-ADF9-7716230F2C79}"/>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292688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5DD14E00-3C4C-C44F-8B30-08C3D5F8D3FC}"/>
              </a:ext>
            </a:extLst>
          </p:cNvPr>
          <p:cNvSpPr txBox="1"/>
          <p:nvPr/>
        </p:nvSpPr>
        <p:spPr>
          <a:xfrm>
            <a:off x="182380" y="176911"/>
            <a:ext cx="1864613" cy="707886"/>
          </a:xfrm>
          <a:prstGeom prst="rect">
            <a:avLst/>
          </a:prstGeom>
          <a:noFill/>
        </p:spPr>
        <p:txBody>
          <a:bodyPr wrap="none" rtlCol="0">
            <a:spAutoFit/>
          </a:bodyPr>
          <a:lstStyle/>
          <a:p>
            <a:r>
              <a:rPr lang="it-IT" sz="2000" b="1" dirty="0">
                <a:solidFill>
                  <a:srgbClr val="002060"/>
                </a:solidFill>
                <a:latin typeface="Roboto" panose="02000000000000000000" pitchFamily="2" charset="0"/>
                <a:ea typeface="Roboto" panose="02000000000000000000" pitchFamily="2" charset="0"/>
              </a:rPr>
              <a:t>Meta-</a:t>
            </a:r>
            <a:r>
              <a:rPr lang="it-IT" sz="2000" b="1" dirty="0" err="1">
                <a:solidFill>
                  <a:srgbClr val="002060"/>
                </a:solidFill>
                <a:latin typeface="Roboto" panose="02000000000000000000" pitchFamily="2" charset="0"/>
                <a:ea typeface="Roboto" panose="02000000000000000000" pitchFamily="2" charset="0"/>
              </a:rPr>
              <a:t>analysis</a:t>
            </a:r>
            <a:endParaRPr lang="it-IT" sz="2000" b="1" dirty="0">
              <a:solidFill>
                <a:srgbClr val="002060"/>
              </a:solidFill>
              <a:latin typeface="Roboto" panose="02000000000000000000" pitchFamily="2" charset="0"/>
              <a:ea typeface="Roboto" panose="02000000000000000000" pitchFamily="2" charset="0"/>
            </a:endParaRPr>
          </a:p>
          <a:p>
            <a:endParaRPr lang="it-IT" sz="2000" b="1" dirty="0">
              <a:solidFill>
                <a:srgbClr val="002060"/>
              </a:solidFill>
              <a:latin typeface="Roboto" panose="02000000000000000000" pitchFamily="2" charset="0"/>
              <a:ea typeface="Roboto" panose="02000000000000000000" pitchFamily="2" charset="0"/>
            </a:endParaRPr>
          </a:p>
        </p:txBody>
      </p: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FE5051"/>
              </a:solidFill>
            </a:endParaRPr>
          </a:p>
        </p:txBody>
      </p:sp>
      <p:sp>
        <p:nvSpPr>
          <p:cNvPr id="9" name="CasellaDiTesto 8">
            <a:extLst>
              <a:ext uri="{FF2B5EF4-FFF2-40B4-BE49-F238E27FC236}">
                <a16:creationId xmlns:a16="http://schemas.microsoft.com/office/drawing/2014/main" id="{70CD0F7B-4F98-B042-993A-38E0296E7C8B}"/>
              </a:ext>
            </a:extLst>
          </p:cNvPr>
          <p:cNvSpPr txBox="1"/>
          <p:nvPr/>
        </p:nvSpPr>
        <p:spPr>
          <a:xfrm>
            <a:off x="262437" y="686520"/>
            <a:ext cx="6136147" cy="4939814"/>
          </a:xfrm>
          <a:prstGeom prst="rect">
            <a:avLst/>
          </a:prstGeom>
          <a:noFill/>
        </p:spPr>
        <p:txBody>
          <a:bodyPr wrap="square" rtlCol="0">
            <a:spAutoFit/>
          </a:bodyPr>
          <a:lstStyle/>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Questions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 or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comments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rPr>
              <a:t>?</a:t>
            </a: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r>
              <a:rPr lang="it-IT" sz="1500" b="1" dirty="0" err="1">
                <a:solidFill>
                  <a:srgbClr val="002060"/>
                </a:solidFill>
                <a:latin typeface="Arial" panose="020B0604020202020204" pitchFamily="34" charset="0"/>
                <a:cs typeface="Arial" panose="020B0604020202020204" pitchFamily="34" charset="0"/>
                <a:sym typeface="Wingdings" pitchFamily="2" charset="2"/>
              </a:rPr>
              <a:t>Contact</a:t>
            </a:r>
            <a:r>
              <a:rPr lang="it-IT" sz="1500" b="1" dirty="0">
                <a:solidFill>
                  <a:srgbClr val="002060"/>
                </a:solidFill>
                <a:latin typeface="Arial" panose="020B0604020202020204" pitchFamily="34" charset="0"/>
                <a:cs typeface="Arial" panose="020B0604020202020204" pitchFamily="34" charset="0"/>
                <a:sym typeface="Wingdings" pitchFamily="2" charset="2"/>
              </a:rPr>
              <a:t> me:</a:t>
            </a:r>
          </a:p>
          <a:p>
            <a:endParaRPr lang="it-IT" sz="1500" b="1" dirty="0">
              <a:solidFill>
                <a:srgbClr val="002060"/>
              </a:solidFill>
              <a:latin typeface="Arial" panose="020B0604020202020204" pitchFamily="34" charset="0"/>
              <a:cs typeface="Arial" panose="020B0604020202020204" pitchFamily="34" charset="0"/>
              <a:sym typeface="Wingdings" pitchFamily="2" charset="2"/>
            </a:endParaRPr>
          </a:p>
          <a:p>
            <a:r>
              <a:rPr lang="it-IT" sz="1500" b="1" dirty="0">
                <a:solidFill>
                  <a:srgbClr val="002060"/>
                </a:solidFill>
              </a:rPr>
              <a:t>@Alessan09558632 </a:t>
            </a:r>
          </a:p>
          <a:p>
            <a:endParaRPr lang="it-IT" sz="1500" b="1" dirty="0">
              <a:solidFill>
                <a:srgbClr val="002060"/>
              </a:solidFill>
            </a:endParaRPr>
          </a:p>
          <a:p>
            <a:r>
              <a:rPr lang="it-IT" sz="1500" b="1" dirty="0">
                <a:solidFill>
                  <a:srgbClr val="002060"/>
                </a:solidFill>
              </a:rPr>
              <a:t>Alessandro </a:t>
            </a:r>
            <a:r>
              <a:rPr lang="it-IT" sz="1500" b="1" dirty="0" err="1">
                <a:solidFill>
                  <a:srgbClr val="002060"/>
                </a:solidFill>
              </a:rPr>
              <a:t>Sparacio</a:t>
            </a:r>
            <a:endParaRPr lang="it-IT" sz="1500" b="1" dirty="0">
              <a:solidFill>
                <a:srgbClr val="002060"/>
              </a:solidFill>
            </a:endParaRPr>
          </a:p>
          <a:p>
            <a:endParaRPr lang="it-IT" sz="1500" b="1" dirty="0">
              <a:solidFill>
                <a:srgbClr val="002060"/>
              </a:solidFill>
            </a:endParaRPr>
          </a:p>
          <a:p>
            <a:r>
              <a:rPr lang="it-IT" sz="1500" b="1" dirty="0">
                <a:solidFill>
                  <a:srgbClr val="002060"/>
                </a:solidFill>
              </a:rPr>
              <a:t>ale.sparacio92@gmail.com</a:t>
            </a:r>
          </a:p>
          <a:p>
            <a:r>
              <a:rPr lang="it-IT" sz="1500" b="1" dirty="0">
                <a:solidFill>
                  <a:srgbClr val="002060"/>
                </a:solidFill>
              </a:rPr>
              <a:t> </a:t>
            </a:r>
          </a:p>
          <a:p>
            <a:br>
              <a:rPr lang="it-IT" sz="1500" dirty="0"/>
            </a:br>
            <a:endParaRPr lang="it-IT" sz="1500" b="1" dirty="0">
              <a:solidFill>
                <a:srgbClr val="002060"/>
              </a:solidFill>
            </a:endParaRPr>
          </a:p>
          <a:p>
            <a:br>
              <a:rPr lang="it-IT" sz="1500" b="1" dirty="0">
                <a:solidFill>
                  <a:srgbClr val="002060"/>
                </a:solidFill>
              </a:rPr>
            </a:br>
            <a:br>
              <a:rPr lang="it-IT" sz="1500" dirty="0"/>
            </a:br>
            <a:br>
              <a:rPr lang="it-IT" sz="1500" dirty="0"/>
            </a:b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sym typeface="Wingdings" pitchFamily="2" charset="2"/>
            </a:endParaRPr>
          </a:p>
        </p:txBody>
      </p:sp>
      <p:pic>
        <p:nvPicPr>
          <p:cNvPr id="3" name="Immagine 2" descr="Immagine che contiene disegnando&#10;&#10;Descrizione generata automaticamente">
            <a:extLst>
              <a:ext uri="{FF2B5EF4-FFF2-40B4-BE49-F238E27FC236}">
                <a16:creationId xmlns:a16="http://schemas.microsoft.com/office/drawing/2014/main" id="{6C0B3426-C051-544E-8B5E-6C8AF0923F06}"/>
              </a:ext>
            </a:extLst>
          </p:cNvPr>
          <p:cNvPicPr>
            <a:picLocks noChangeAspect="1"/>
          </p:cNvPicPr>
          <p:nvPr/>
        </p:nvPicPr>
        <p:blipFill>
          <a:blip r:embed="rId3"/>
          <a:stretch>
            <a:fillRect/>
          </a:stretch>
        </p:blipFill>
        <p:spPr>
          <a:xfrm>
            <a:off x="4911092" y="2197617"/>
            <a:ext cx="2679700" cy="2628900"/>
          </a:xfrm>
          <a:prstGeom prst="rect">
            <a:avLst/>
          </a:prstGeom>
        </p:spPr>
      </p:pic>
      <p:pic>
        <p:nvPicPr>
          <p:cNvPr id="13" name="Immagine 12">
            <a:extLst>
              <a:ext uri="{FF2B5EF4-FFF2-40B4-BE49-F238E27FC236}">
                <a16:creationId xmlns:a16="http://schemas.microsoft.com/office/drawing/2014/main" id="{E47ABE29-D2C4-C94B-ADC1-E6F80157E5A1}"/>
              </a:ext>
            </a:extLst>
          </p:cNvPr>
          <p:cNvPicPr>
            <a:picLocks noChangeAspect="1"/>
          </p:cNvPicPr>
          <p:nvPr/>
        </p:nvPicPr>
        <p:blipFill>
          <a:blip r:embed="rId4"/>
          <a:stretch>
            <a:fillRect/>
          </a:stretch>
        </p:blipFill>
        <p:spPr>
          <a:xfrm>
            <a:off x="2250209" y="2538626"/>
            <a:ext cx="380099" cy="380099"/>
          </a:xfrm>
          <a:prstGeom prst="rect">
            <a:avLst/>
          </a:prstGeom>
        </p:spPr>
      </p:pic>
      <p:pic>
        <p:nvPicPr>
          <p:cNvPr id="16" name="Immagine 15">
            <a:extLst>
              <a:ext uri="{FF2B5EF4-FFF2-40B4-BE49-F238E27FC236}">
                <a16:creationId xmlns:a16="http://schemas.microsoft.com/office/drawing/2014/main" id="{F1A1C476-0CDB-F047-AE35-B5E82A314A1E}"/>
              </a:ext>
            </a:extLst>
          </p:cNvPr>
          <p:cNvPicPr>
            <a:picLocks noChangeAspect="1"/>
          </p:cNvPicPr>
          <p:nvPr/>
        </p:nvPicPr>
        <p:blipFill>
          <a:blip r:embed="rId5"/>
          <a:stretch>
            <a:fillRect/>
          </a:stretch>
        </p:blipFill>
        <p:spPr>
          <a:xfrm>
            <a:off x="2502858" y="2991466"/>
            <a:ext cx="380099" cy="380099"/>
          </a:xfrm>
          <a:prstGeom prst="rect">
            <a:avLst/>
          </a:prstGeom>
        </p:spPr>
      </p:pic>
      <p:pic>
        <p:nvPicPr>
          <p:cNvPr id="18" name="Immagine 17">
            <a:extLst>
              <a:ext uri="{FF2B5EF4-FFF2-40B4-BE49-F238E27FC236}">
                <a16:creationId xmlns:a16="http://schemas.microsoft.com/office/drawing/2014/main" id="{E06DACFA-D5AF-FA4C-BCA6-72E4DDDC34EB}"/>
              </a:ext>
            </a:extLst>
          </p:cNvPr>
          <p:cNvPicPr>
            <a:picLocks noChangeAspect="1"/>
          </p:cNvPicPr>
          <p:nvPr/>
        </p:nvPicPr>
        <p:blipFill>
          <a:blip r:embed="rId6"/>
          <a:stretch>
            <a:fillRect/>
          </a:stretch>
        </p:blipFill>
        <p:spPr>
          <a:xfrm>
            <a:off x="3075917" y="3503675"/>
            <a:ext cx="380099" cy="380099"/>
          </a:xfrm>
          <a:prstGeom prst="rect">
            <a:avLst/>
          </a:prstGeom>
        </p:spPr>
      </p:pic>
      <p:pic>
        <p:nvPicPr>
          <p:cNvPr id="11" name="Immagine 10">
            <a:extLst>
              <a:ext uri="{FF2B5EF4-FFF2-40B4-BE49-F238E27FC236}">
                <a16:creationId xmlns:a16="http://schemas.microsoft.com/office/drawing/2014/main" id="{E3E75817-12E9-8E47-BE4A-86BE34A94081}"/>
              </a:ext>
            </a:extLst>
          </p:cNvPr>
          <p:cNvPicPr>
            <a:picLocks noChangeAspect="1"/>
          </p:cNvPicPr>
          <p:nvPr/>
        </p:nvPicPr>
        <p:blipFill>
          <a:blip r:embed="rId7"/>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58102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2" name="Elementi multimediali online 1" descr="smb_stage_clear.wav">
            <a:hlinkClick r:id="" action="ppaction://media"/>
            <a:extLst>
              <a:ext uri="{FF2B5EF4-FFF2-40B4-BE49-F238E27FC236}">
                <a16:creationId xmlns:a16="http://schemas.microsoft.com/office/drawing/2014/main" id="{3E15A5AF-C662-F243-802D-DA3BA04D23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90074" y="3826801"/>
            <a:ext cx="812800" cy="812800"/>
          </a:xfrm>
          <a:prstGeom prst="rect">
            <a:avLst/>
          </a:prstGeom>
        </p:spPr>
      </p:pic>
      <p:pic>
        <p:nvPicPr>
          <p:cNvPr id="10" name="Immagine 9" descr="Immagine che contiene neve, esterni, cielo, natura&#10;&#10;Descrizione generata automaticamente">
            <a:extLst>
              <a:ext uri="{FF2B5EF4-FFF2-40B4-BE49-F238E27FC236}">
                <a16:creationId xmlns:a16="http://schemas.microsoft.com/office/drawing/2014/main" id="{B42C6448-1C0F-FC42-BD53-6F257095C58E}"/>
              </a:ext>
            </a:extLst>
          </p:cNvPr>
          <p:cNvPicPr>
            <a:picLocks noChangeAspect="1"/>
          </p:cNvPicPr>
          <p:nvPr/>
        </p:nvPicPr>
        <p:blipFill>
          <a:blip r:embed="rId6"/>
          <a:stretch>
            <a:fillRect/>
          </a:stretch>
        </p:blipFill>
        <p:spPr>
          <a:xfrm>
            <a:off x="-1" y="-2485"/>
            <a:ext cx="9135171" cy="5180483"/>
          </a:xfrm>
          <a:prstGeom prst="rect">
            <a:avLst/>
          </a:prstGeom>
        </p:spPr>
      </p:pic>
      <p:sp>
        <p:nvSpPr>
          <p:cNvPr id="11" name="Shape 176">
            <a:extLst>
              <a:ext uri="{FF2B5EF4-FFF2-40B4-BE49-F238E27FC236}">
                <a16:creationId xmlns:a16="http://schemas.microsoft.com/office/drawing/2014/main" id="{1A476CF2-E171-1643-BCC6-C3E2D1F39D21}"/>
              </a:ext>
            </a:extLst>
          </p:cNvPr>
          <p:cNvSpPr/>
          <p:nvPr/>
        </p:nvSpPr>
        <p:spPr>
          <a:xfrm>
            <a:off x="-19548" y="-2485"/>
            <a:ext cx="9184978" cy="5180483"/>
          </a:xfrm>
          <a:prstGeom prst="rect">
            <a:avLst/>
          </a:prstGeom>
          <a:solidFill>
            <a:srgbClr val="002060">
              <a:alpha val="40000"/>
            </a:srgbClr>
          </a:solidFill>
          <a:ln>
            <a:noFill/>
          </a:ln>
        </p:spPr>
        <p:txBody>
          <a:bodyPr wrap="square" lIns="91425" tIns="45700" rIns="91425" bIns="45700" anchor="ctr" anchorCtr="0">
            <a:noAutofit/>
          </a:bodyPr>
          <a:lstStyle/>
          <a:p>
            <a:pPr algn="ctr">
              <a:buClr>
                <a:srgbClr val="000000"/>
              </a:buClr>
            </a:pPr>
            <a:endParaRPr>
              <a:solidFill>
                <a:schemeClr val="lt1"/>
              </a:solidFill>
            </a:endParaRPr>
          </a:p>
        </p:txBody>
      </p:sp>
      <p:sp>
        <p:nvSpPr>
          <p:cNvPr id="21" name="CasellaDiTesto 20">
            <a:extLst>
              <a:ext uri="{FF2B5EF4-FFF2-40B4-BE49-F238E27FC236}">
                <a16:creationId xmlns:a16="http://schemas.microsoft.com/office/drawing/2014/main" id="{FFE87D59-AB73-7845-A852-29C9F9A18A63}"/>
              </a:ext>
            </a:extLst>
          </p:cNvPr>
          <p:cNvSpPr txBox="1"/>
          <p:nvPr/>
        </p:nvSpPr>
        <p:spPr>
          <a:xfrm>
            <a:off x="626818" y="3949429"/>
            <a:ext cx="1863463" cy="338554"/>
          </a:xfrm>
          <a:prstGeom prst="rect">
            <a:avLst/>
          </a:prstGeom>
          <a:noFill/>
        </p:spPr>
        <p:txBody>
          <a:bodyPr wrap="square" rtlCol="0">
            <a:spAutoFit/>
          </a:bodyPr>
          <a:lstStyle/>
          <a:p>
            <a:pPr algn="ctr"/>
            <a:r>
              <a:rPr lang="it-IT" sz="1600">
                <a:solidFill>
                  <a:schemeClr val="bg1"/>
                </a:solidFill>
                <a:latin typeface="+mj-lt"/>
                <a:hlinkClick r:id="rId7">
                  <a:extLst>
                    <a:ext uri="{A12FA001-AC4F-418D-AE19-62706E023703}">
                      <ahyp:hlinkClr xmlns:ahyp="http://schemas.microsoft.com/office/drawing/2018/hyperlinkcolor" val="tx"/>
                    </a:ext>
                  </a:extLst>
                </a:hlinkClick>
              </a:rPr>
              <a:t>https://corelab.io</a:t>
            </a:r>
            <a:r>
              <a:rPr lang="it-IT" sz="1600" b="1">
                <a:solidFill>
                  <a:schemeClr val="bg1"/>
                </a:solidFill>
                <a:latin typeface="+mj-lt"/>
                <a:ea typeface="Roboto" panose="02000000000000000000" pitchFamily="2" charset="0"/>
              </a:rPr>
              <a:t> </a:t>
            </a:r>
          </a:p>
        </p:txBody>
      </p:sp>
      <p:pic>
        <p:nvPicPr>
          <p:cNvPr id="19" name="Immagine 18">
            <a:extLst>
              <a:ext uri="{FF2B5EF4-FFF2-40B4-BE49-F238E27FC236}">
                <a16:creationId xmlns:a16="http://schemas.microsoft.com/office/drawing/2014/main" id="{216AFD1D-3A2C-284E-8AFE-CCD64E80DC9D}"/>
              </a:ext>
            </a:extLst>
          </p:cNvPr>
          <p:cNvPicPr>
            <a:picLocks noChangeAspect="1"/>
          </p:cNvPicPr>
          <p:nvPr/>
        </p:nvPicPr>
        <p:blipFill>
          <a:blip r:embed="rId8">
            <a:lum bright="70000" contrast="-70000"/>
          </a:blip>
          <a:stretch>
            <a:fillRect/>
          </a:stretch>
        </p:blipFill>
        <p:spPr>
          <a:xfrm>
            <a:off x="421480" y="3920168"/>
            <a:ext cx="367815" cy="367815"/>
          </a:xfrm>
          <a:prstGeom prst="rect">
            <a:avLst/>
          </a:prstGeom>
        </p:spPr>
      </p:pic>
      <p:pic>
        <p:nvPicPr>
          <p:cNvPr id="3" name="Immagine 2">
            <a:extLst>
              <a:ext uri="{FF2B5EF4-FFF2-40B4-BE49-F238E27FC236}">
                <a16:creationId xmlns:a16="http://schemas.microsoft.com/office/drawing/2014/main" id="{9D5B58CF-E7F8-F948-893F-1D08E80FBCD1}"/>
              </a:ext>
            </a:extLst>
          </p:cNvPr>
          <p:cNvPicPr>
            <a:picLocks noChangeAspect="1"/>
          </p:cNvPicPr>
          <p:nvPr/>
        </p:nvPicPr>
        <p:blipFill>
          <a:blip r:embed="rId9">
            <a:duotone>
              <a:schemeClr val="accent1">
                <a:shade val="45000"/>
                <a:satMod val="135000"/>
              </a:schemeClr>
              <a:prstClr val="white"/>
            </a:duotone>
          </a:blip>
          <a:stretch>
            <a:fillRect/>
          </a:stretch>
        </p:blipFill>
        <p:spPr>
          <a:xfrm>
            <a:off x="257167" y="4189187"/>
            <a:ext cx="3567717" cy="939918"/>
          </a:xfrm>
          <a:prstGeom prst="rect">
            <a:avLst/>
          </a:prstGeom>
        </p:spPr>
      </p:pic>
      <p:sp>
        <p:nvSpPr>
          <p:cNvPr id="13" name="CasellaDiTesto 12">
            <a:extLst>
              <a:ext uri="{FF2B5EF4-FFF2-40B4-BE49-F238E27FC236}">
                <a16:creationId xmlns:a16="http://schemas.microsoft.com/office/drawing/2014/main" id="{C81A7CD0-C22B-EB4F-8BD8-1AA3E0101F89}"/>
              </a:ext>
            </a:extLst>
          </p:cNvPr>
          <p:cNvSpPr txBox="1"/>
          <p:nvPr/>
        </p:nvSpPr>
        <p:spPr>
          <a:xfrm>
            <a:off x="141774" y="3165963"/>
            <a:ext cx="9156600" cy="553998"/>
          </a:xfrm>
          <a:prstGeom prst="rect">
            <a:avLst/>
          </a:prstGeom>
          <a:noFill/>
        </p:spPr>
        <p:txBody>
          <a:bodyPr wrap="square" rtlCol="0">
            <a:spAutoFit/>
          </a:bodyPr>
          <a:lstStyle/>
          <a:p>
            <a:pPr algn="ctr"/>
            <a:r>
              <a:rPr lang="it-IT" sz="3000" err="1">
                <a:solidFill>
                  <a:schemeClr val="bg1"/>
                </a:solidFill>
              </a:rPr>
              <a:t>Thank</a:t>
            </a:r>
            <a:r>
              <a:rPr lang="it-IT" sz="3000">
                <a:solidFill>
                  <a:schemeClr val="bg1"/>
                </a:solidFill>
              </a:rPr>
              <a:t> </a:t>
            </a:r>
            <a:r>
              <a:rPr lang="it-IT" sz="3000" err="1">
                <a:solidFill>
                  <a:schemeClr val="bg1"/>
                </a:solidFill>
              </a:rPr>
              <a:t>you</a:t>
            </a:r>
            <a:r>
              <a:rPr lang="it-IT" sz="3000">
                <a:solidFill>
                  <a:schemeClr val="bg1"/>
                </a:solidFill>
              </a:rPr>
              <a:t> for </a:t>
            </a:r>
            <a:r>
              <a:rPr lang="it-IT" sz="3000" err="1">
                <a:solidFill>
                  <a:schemeClr val="bg1"/>
                </a:solidFill>
              </a:rPr>
              <a:t>listening</a:t>
            </a:r>
            <a:endParaRPr lang="it-IT" sz="2000" b="1">
              <a:solidFill>
                <a:srgbClr val="002060"/>
              </a:solidFill>
              <a:latin typeface="Roboto" panose="02000000000000000000" pitchFamily="2" charset="0"/>
              <a:ea typeface="Roboto" panose="02000000000000000000" pitchFamily="2" charset="0"/>
            </a:endParaRPr>
          </a:p>
        </p:txBody>
      </p:sp>
      <p:pic>
        <p:nvPicPr>
          <p:cNvPr id="14" name="Immagine 13">
            <a:extLst>
              <a:ext uri="{FF2B5EF4-FFF2-40B4-BE49-F238E27FC236}">
                <a16:creationId xmlns:a16="http://schemas.microsoft.com/office/drawing/2014/main" id="{FD1960F4-5544-1D4D-922A-B1AEE0C068F7}"/>
              </a:ext>
            </a:extLst>
          </p:cNvPr>
          <p:cNvPicPr>
            <a:picLocks noChangeAspect="1"/>
          </p:cNvPicPr>
          <p:nvPr/>
        </p:nvPicPr>
        <p:blipFill>
          <a:blip r:embed="rId10"/>
          <a:stretch>
            <a:fillRect/>
          </a:stretch>
        </p:blipFill>
        <p:spPr>
          <a:xfrm>
            <a:off x="2349539" y="3133858"/>
            <a:ext cx="539576" cy="539576"/>
          </a:xfrm>
          <a:prstGeom prst="rect">
            <a:avLst/>
          </a:prstGeom>
        </p:spPr>
      </p:pic>
      <p:sp>
        <p:nvSpPr>
          <p:cNvPr id="4" name="Segnaposto numero diapositiva 3">
            <a:extLst>
              <a:ext uri="{FF2B5EF4-FFF2-40B4-BE49-F238E27FC236}">
                <a16:creationId xmlns:a16="http://schemas.microsoft.com/office/drawing/2014/main" id="{CDEEE76B-F643-A448-B7C0-40246C84D84D}"/>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29</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1736 -0.00185 L 0.47604 -0.00185 " pathEditMode="relative" ptsTypes="AA">
                                      <p:cBhvr>
                                        <p:cTn id="10" dur="2000" fill="hold"/>
                                        <p:tgtEl>
                                          <p:spTgt spid="1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7" name="Immagine 6" descr="Immagine che contiene testo, portatile, persona, interni&#10;&#10;Descrizione generata automaticamente">
            <a:extLst>
              <a:ext uri="{FF2B5EF4-FFF2-40B4-BE49-F238E27FC236}">
                <a16:creationId xmlns:a16="http://schemas.microsoft.com/office/drawing/2014/main" id="{A8DFC2A2-C30D-1242-AE0D-36E8EAB64DE4}"/>
              </a:ext>
            </a:extLst>
          </p:cNvPr>
          <p:cNvPicPr>
            <a:picLocks noChangeAspect="1"/>
          </p:cNvPicPr>
          <p:nvPr/>
        </p:nvPicPr>
        <p:blipFill rotWithShape="1">
          <a:blip r:embed="rId3"/>
          <a:srcRect l="2960" t="11790" r="4532" b="10218"/>
          <a:stretch/>
        </p:blipFill>
        <p:spPr>
          <a:xfrm>
            <a:off x="0" y="-1"/>
            <a:ext cx="9144000" cy="5143499"/>
          </a:xfrm>
          <a:prstGeom prst="rect">
            <a:avLst/>
          </a:prstGeom>
        </p:spPr>
      </p:pic>
      <p:sp>
        <p:nvSpPr>
          <p:cNvPr id="197" name="Shape 197"/>
          <p:cNvSpPr/>
          <p:nvPr/>
        </p:nvSpPr>
        <p:spPr>
          <a:xfrm>
            <a:off x="0" y="-2"/>
            <a:ext cx="9144000" cy="5143499"/>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5302624" cy="3710836"/>
          </a:xfrm>
          <a:prstGeom prst="rect">
            <a:avLst/>
          </a:prstGeom>
          <a:noFill/>
          <a:ln>
            <a:noFill/>
          </a:ln>
        </p:spPr>
        <p:txBody>
          <a:bodyPr wrap="square" lIns="91425" tIns="91425" rIns="91425" bIns="91425" anchor="ctr" anchorCtr="0">
            <a:noAutofit/>
          </a:bodyPr>
          <a:lstStyle/>
          <a:p>
            <a:r>
              <a:rPr lang="it-IT" sz="2000" b="1" dirty="0">
                <a:solidFill>
                  <a:schemeClr val="bg1"/>
                </a:solidFill>
              </a:rPr>
              <a:t>- How </a:t>
            </a:r>
            <a:r>
              <a:rPr lang="it-IT" sz="2000" b="1" dirty="0" err="1">
                <a:solidFill>
                  <a:schemeClr val="bg1"/>
                </a:solidFill>
              </a:rPr>
              <a:t>we</a:t>
            </a:r>
            <a:r>
              <a:rPr lang="it-IT" sz="2000" b="1" dirty="0">
                <a:solidFill>
                  <a:schemeClr val="bg1"/>
                </a:solidFill>
              </a:rPr>
              <a:t> </a:t>
            </a:r>
            <a:r>
              <a:rPr lang="it-IT" sz="2000" b="1" dirty="0" err="1">
                <a:solidFill>
                  <a:schemeClr val="bg1"/>
                </a:solidFill>
              </a:rPr>
              <a:t>approach</a:t>
            </a:r>
            <a:r>
              <a:rPr lang="it-IT" sz="2000" b="1" dirty="0">
                <a:solidFill>
                  <a:schemeClr val="bg1"/>
                </a:solidFill>
              </a:rPr>
              <a:t> stress</a:t>
            </a:r>
            <a:br>
              <a:rPr lang="it-IT" sz="2000" b="1" dirty="0">
                <a:solidFill>
                  <a:schemeClr val="bg1"/>
                </a:solidFill>
              </a:rPr>
            </a:br>
            <a:br>
              <a:rPr lang="it-IT" sz="2000" b="1" dirty="0">
                <a:solidFill>
                  <a:schemeClr val="bg1"/>
                </a:solidFill>
              </a:rPr>
            </a:br>
            <a:r>
              <a:rPr lang="it-IT" sz="2000" b="1" dirty="0">
                <a:solidFill>
                  <a:schemeClr val="bg1"/>
                </a:solidFill>
              </a:rPr>
              <a:t>- </a:t>
            </a:r>
            <a:r>
              <a:rPr lang="it-IT" sz="2000" b="1" dirty="0" err="1">
                <a:solidFill>
                  <a:schemeClr val="bg1"/>
                </a:solidFill>
              </a:rPr>
              <a:t>Interventions</a:t>
            </a:r>
            <a:r>
              <a:rPr lang="it-IT" sz="2000" b="1" dirty="0">
                <a:solidFill>
                  <a:schemeClr val="bg1"/>
                </a:solidFill>
              </a:rPr>
              <a:t> and </a:t>
            </a:r>
            <a:r>
              <a:rPr lang="it-IT" sz="2000" b="1" dirty="0" err="1">
                <a:solidFill>
                  <a:schemeClr val="bg1"/>
                </a:solidFill>
              </a:rPr>
              <a:t>justifications</a:t>
            </a:r>
            <a:r>
              <a:rPr lang="it-IT" sz="2000" b="1" dirty="0">
                <a:solidFill>
                  <a:schemeClr val="bg1"/>
                </a:solidFill>
              </a:rPr>
              <a:t> for</a:t>
            </a:r>
            <a:br>
              <a:rPr lang="it-IT" sz="2000" b="1" dirty="0">
                <a:solidFill>
                  <a:schemeClr val="bg1"/>
                </a:solidFill>
              </a:rPr>
            </a:br>
            <a:r>
              <a:rPr lang="it-IT" sz="2000" b="1" dirty="0">
                <a:solidFill>
                  <a:schemeClr val="bg1"/>
                </a:solidFill>
              </a:rPr>
              <a:t>  the meta-</a:t>
            </a:r>
            <a:r>
              <a:rPr lang="it-IT" sz="2000" b="1" dirty="0" err="1">
                <a:solidFill>
                  <a:schemeClr val="bg1"/>
                </a:solidFill>
              </a:rPr>
              <a:t>analysis</a:t>
            </a:r>
            <a:br>
              <a:rPr lang="it-IT" sz="2000" b="1" dirty="0">
                <a:solidFill>
                  <a:schemeClr val="bg1"/>
                </a:solidFill>
              </a:rPr>
            </a:br>
            <a:br>
              <a:rPr lang="it-IT" sz="2000" b="1" dirty="0">
                <a:solidFill>
                  <a:schemeClr val="bg1"/>
                </a:solidFill>
              </a:rPr>
            </a:br>
            <a:r>
              <a:rPr lang="it-IT" sz="2000" b="1" dirty="0">
                <a:solidFill>
                  <a:schemeClr val="bg1"/>
                </a:solidFill>
              </a:rPr>
              <a:t>- </a:t>
            </a:r>
            <a:r>
              <a:rPr lang="it-IT" sz="2000" b="1" dirty="0" err="1">
                <a:solidFill>
                  <a:schemeClr val="bg1"/>
                </a:solidFill>
              </a:rPr>
              <a:t>Results</a:t>
            </a:r>
            <a:endParaRPr lang="it-IT" sz="2000" b="1" dirty="0">
              <a:solidFill>
                <a:schemeClr val="bg1"/>
              </a:solidFill>
            </a:endParaRP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3" name="Immagine 12">
            <a:extLst>
              <a:ext uri="{FF2B5EF4-FFF2-40B4-BE49-F238E27FC236}">
                <a16:creationId xmlns:a16="http://schemas.microsoft.com/office/drawing/2014/main" id="{4B8B2E04-E3B1-C846-A56A-B3F5E6B7E88B}"/>
              </a:ext>
            </a:extLst>
          </p:cNvPr>
          <p:cNvPicPr>
            <a:picLocks noChangeAspect="1"/>
          </p:cNvPicPr>
          <p:nvPr/>
        </p:nvPicPr>
        <p:blipFill>
          <a:blip r:embed="rId4"/>
          <a:stretch>
            <a:fillRect/>
          </a:stretch>
        </p:blipFill>
        <p:spPr>
          <a:xfrm>
            <a:off x="5988656" y="2571750"/>
            <a:ext cx="903686" cy="903686"/>
          </a:xfrm>
          <a:prstGeom prst="rect">
            <a:avLst/>
          </a:prstGeom>
        </p:spPr>
      </p:pic>
      <p:pic>
        <p:nvPicPr>
          <p:cNvPr id="14" name="Immagine 13">
            <a:extLst>
              <a:ext uri="{FF2B5EF4-FFF2-40B4-BE49-F238E27FC236}">
                <a16:creationId xmlns:a16="http://schemas.microsoft.com/office/drawing/2014/main" id="{DDBD65CC-C0D5-3C48-8107-8AF12FF3D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342" y="2491082"/>
            <a:ext cx="984354" cy="984354"/>
          </a:xfrm>
          <a:prstGeom prst="rect">
            <a:avLst/>
          </a:prstGeom>
        </p:spPr>
      </p:pic>
      <p:sp>
        <p:nvSpPr>
          <p:cNvPr id="2" name="Segnaposto numero diapositiva 1">
            <a:extLst>
              <a:ext uri="{FF2B5EF4-FFF2-40B4-BE49-F238E27FC236}">
                <a16:creationId xmlns:a16="http://schemas.microsoft.com/office/drawing/2014/main" id="{40547B38-F14A-C740-98EF-B3166C368789}"/>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3</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41955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0" name="Immagine 9" descr="Immagine che contiene neve, esterni, cielo, natura&#10;&#10;Descrizione generata automaticamente">
            <a:extLst>
              <a:ext uri="{FF2B5EF4-FFF2-40B4-BE49-F238E27FC236}">
                <a16:creationId xmlns:a16="http://schemas.microsoft.com/office/drawing/2014/main" id="{B42C6448-1C0F-FC42-BD53-6F257095C58E}"/>
              </a:ext>
            </a:extLst>
          </p:cNvPr>
          <p:cNvPicPr>
            <a:picLocks noChangeAspect="1"/>
          </p:cNvPicPr>
          <p:nvPr/>
        </p:nvPicPr>
        <p:blipFill>
          <a:blip r:embed="rId3"/>
          <a:stretch>
            <a:fillRect/>
          </a:stretch>
        </p:blipFill>
        <p:spPr>
          <a:xfrm>
            <a:off x="-1" y="-2485"/>
            <a:ext cx="9135171" cy="5180483"/>
          </a:xfrm>
          <a:prstGeom prst="rect">
            <a:avLst/>
          </a:prstGeom>
        </p:spPr>
      </p:pic>
      <p:sp>
        <p:nvSpPr>
          <p:cNvPr id="11" name="Shape 176">
            <a:extLst>
              <a:ext uri="{FF2B5EF4-FFF2-40B4-BE49-F238E27FC236}">
                <a16:creationId xmlns:a16="http://schemas.microsoft.com/office/drawing/2014/main" id="{1A476CF2-E171-1643-BCC6-C3E2D1F39D21}"/>
              </a:ext>
            </a:extLst>
          </p:cNvPr>
          <p:cNvSpPr/>
          <p:nvPr/>
        </p:nvSpPr>
        <p:spPr>
          <a:xfrm>
            <a:off x="-19548" y="-2485"/>
            <a:ext cx="9184978" cy="5180483"/>
          </a:xfrm>
          <a:prstGeom prst="rect">
            <a:avLst/>
          </a:prstGeom>
          <a:solidFill>
            <a:srgbClr val="002060">
              <a:alpha val="40000"/>
            </a:srgbClr>
          </a:solidFill>
          <a:ln>
            <a:noFill/>
          </a:ln>
        </p:spPr>
        <p:txBody>
          <a:bodyPr wrap="square" lIns="91425" tIns="45700" rIns="91425" bIns="45700" anchor="ctr" anchorCtr="0">
            <a:noAutofit/>
          </a:bodyPr>
          <a:lstStyle/>
          <a:p>
            <a:pPr algn="ctr">
              <a:buClr>
                <a:srgbClr val="000000"/>
              </a:buClr>
            </a:pPr>
            <a:endParaRPr>
              <a:solidFill>
                <a:schemeClr val="lt1"/>
              </a:solidFill>
            </a:endParaRPr>
          </a:p>
        </p:txBody>
      </p:sp>
      <p:sp>
        <p:nvSpPr>
          <p:cNvPr id="21" name="CasellaDiTesto 20">
            <a:extLst>
              <a:ext uri="{FF2B5EF4-FFF2-40B4-BE49-F238E27FC236}">
                <a16:creationId xmlns:a16="http://schemas.microsoft.com/office/drawing/2014/main" id="{FFE87D59-AB73-7845-A852-29C9F9A18A63}"/>
              </a:ext>
            </a:extLst>
          </p:cNvPr>
          <p:cNvSpPr txBox="1"/>
          <p:nvPr/>
        </p:nvSpPr>
        <p:spPr>
          <a:xfrm>
            <a:off x="626818" y="3949429"/>
            <a:ext cx="1863463" cy="338554"/>
          </a:xfrm>
          <a:prstGeom prst="rect">
            <a:avLst/>
          </a:prstGeom>
          <a:noFill/>
        </p:spPr>
        <p:txBody>
          <a:bodyPr wrap="square" rtlCol="0">
            <a:spAutoFit/>
          </a:bodyPr>
          <a:lstStyle/>
          <a:p>
            <a:pPr algn="ctr"/>
            <a:r>
              <a:rPr lang="it-IT" sz="1600">
                <a:solidFill>
                  <a:schemeClr val="bg1"/>
                </a:solidFill>
                <a:latin typeface="+mj-lt"/>
                <a:hlinkClick r:id="rId4">
                  <a:extLst>
                    <a:ext uri="{A12FA001-AC4F-418D-AE19-62706E023703}">
                      <ahyp:hlinkClr xmlns:ahyp="http://schemas.microsoft.com/office/drawing/2018/hyperlinkcolor" val="tx"/>
                    </a:ext>
                  </a:extLst>
                </a:hlinkClick>
              </a:rPr>
              <a:t>https://corelab.io</a:t>
            </a:r>
            <a:r>
              <a:rPr lang="it-IT" sz="1600" b="1">
                <a:solidFill>
                  <a:schemeClr val="bg1"/>
                </a:solidFill>
                <a:latin typeface="+mj-lt"/>
                <a:ea typeface="Roboto" panose="02000000000000000000" pitchFamily="2" charset="0"/>
              </a:rPr>
              <a:t> </a:t>
            </a:r>
          </a:p>
        </p:txBody>
      </p:sp>
      <p:pic>
        <p:nvPicPr>
          <p:cNvPr id="19" name="Immagine 18">
            <a:extLst>
              <a:ext uri="{FF2B5EF4-FFF2-40B4-BE49-F238E27FC236}">
                <a16:creationId xmlns:a16="http://schemas.microsoft.com/office/drawing/2014/main" id="{216AFD1D-3A2C-284E-8AFE-CCD64E80DC9D}"/>
              </a:ext>
            </a:extLst>
          </p:cNvPr>
          <p:cNvPicPr>
            <a:picLocks noChangeAspect="1"/>
          </p:cNvPicPr>
          <p:nvPr/>
        </p:nvPicPr>
        <p:blipFill>
          <a:blip r:embed="rId5">
            <a:lum bright="70000" contrast="-70000"/>
          </a:blip>
          <a:stretch>
            <a:fillRect/>
          </a:stretch>
        </p:blipFill>
        <p:spPr>
          <a:xfrm>
            <a:off x="421480" y="3920168"/>
            <a:ext cx="367815" cy="367815"/>
          </a:xfrm>
          <a:prstGeom prst="rect">
            <a:avLst/>
          </a:prstGeom>
        </p:spPr>
      </p:pic>
      <p:pic>
        <p:nvPicPr>
          <p:cNvPr id="3" name="Immagine 2">
            <a:extLst>
              <a:ext uri="{FF2B5EF4-FFF2-40B4-BE49-F238E27FC236}">
                <a16:creationId xmlns:a16="http://schemas.microsoft.com/office/drawing/2014/main" id="{9D5B58CF-E7F8-F948-893F-1D08E80FBCD1}"/>
              </a:ext>
            </a:extLst>
          </p:cNvPr>
          <p:cNvPicPr>
            <a:picLocks noChangeAspect="1"/>
          </p:cNvPicPr>
          <p:nvPr/>
        </p:nvPicPr>
        <p:blipFill>
          <a:blip r:embed="rId6">
            <a:duotone>
              <a:schemeClr val="accent1">
                <a:shade val="45000"/>
                <a:satMod val="135000"/>
              </a:schemeClr>
              <a:prstClr val="white"/>
            </a:duotone>
          </a:blip>
          <a:stretch>
            <a:fillRect/>
          </a:stretch>
        </p:blipFill>
        <p:spPr>
          <a:xfrm>
            <a:off x="257167" y="4189187"/>
            <a:ext cx="3567717" cy="939918"/>
          </a:xfrm>
          <a:prstGeom prst="rect">
            <a:avLst/>
          </a:prstGeom>
        </p:spPr>
      </p:pic>
      <p:sp>
        <p:nvSpPr>
          <p:cNvPr id="13" name="CasellaDiTesto 12">
            <a:extLst>
              <a:ext uri="{FF2B5EF4-FFF2-40B4-BE49-F238E27FC236}">
                <a16:creationId xmlns:a16="http://schemas.microsoft.com/office/drawing/2014/main" id="{C81A7CD0-C22B-EB4F-8BD8-1AA3E0101F89}"/>
              </a:ext>
            </a:extLst>
          </p:cNvPr>
          <p:cNvSpPr txBox="1"/>
          <p:nvPr/>
        </p:nvSpPr>
        <p:spPr>
          <a:xfrm>
            <a:off x="141774" y="3165963"/>
            <a:ext cx="9156600" cy="553998"/>
          </a:xfrm>
          <a:prstGeom prst="rect">
            <a:avLst/>
          </a:prstGeom>
          <a:noFill/>
        </p:spPr>
        <p:txBody>
          <a:bodyPr wrap="square" rtlCol="0">
            <a:spAutoFit/>
          </a:bodyPr>
          <a:lstStyle/>
          <a:p>
            <a:pPr algn="ctr"/>
            <a:r>
              <a:rPr lang="it-IT" sz="3000" err="1">
                <a:solidFill>
                  <a:schemeClr val="bg1"/>
                </a:solidFill>
              </a:rPr>
              <a:t>Thank</a:t>
            </a:r>
            <a:r>
              <a:rPr lang="it-IT" sz="3000">
                <a:solidFill>
                  <a:schemeClr val="bg1"/>
                </a:solidFill>
              </a:rPr>
              <a:t> </a:t>
            </a:r>
            <a:r>
              <a:rPr lang="it-IT" sz="3000" err="1">
                <a:solidFill>
                  <a:schemeClr val="bg1"/>
                </a:solidFill>
              </a:rPr>
              <a:t>you</a:t>
            </a:r>
            <a:r>
              <a:rPr lang="it-IT" sz="3000">
                <a:solidFill>
                  <a:schemeClr val="bg1"/>
                </a:solidFill>
              </a:rPr>
              <a:t> for </a:t>
            </a:r>
            <a:r>
              <a:rPr lang="it-IT" sz="3000" err="1">
                <a:solidFill>
                  <a:schemeClr val="bg1"/>
                </a:solidFill>
              </a:rPr>
              <a:t>listening</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AF8D35E9-C791-C14C-8A67-BD69B75FCAB7}"/>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30</a:t>
            </a:fld>
            <a:endParaRPr lang="it-IT"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5628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967530"/>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11" name="CasellaDiTesto 10">
            <a:extLst>
              <a:ext uri="{FF2B5EF4-FFF2-40B4-BE49-F238E27FC236}">
                <a16:creationId xmlns:a16="http://schemas.microsoft.com/office/drawing/2014/main" id="{BD0C494F-26BD-1148-A4F5-40FBEE331520}"/>
              </a:ext>
            </a:extLst>
          </p:cNvPr>
          <p:cNvSpPr txBox="1"/>
          <p:nvPr/>
        </p:nvSpPr>
        <p:spPr>
          <a:xfrm>
            <a:off x="387942" y="862100"/>
            <a:ext cx="6732705" cy="3323987"/>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I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will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adress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some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important</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questions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a:t>
            </a: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err="1">
                <a:solidFill>
                  <a:srgbClr val="002060"/>
                </a:solidFill>
              </a:rPr>
              <a:t>Is</a:t>
            </a:r>
            <a:r>
              <a:rPr lang="it-IT" sz="1500" b="1" dirty="0">
                <a:solidFill>
                  <a:srgbClr val="002060"/>
                </a:solidFill>
              </a:rPr>
              <a:t> </a:t>
            </a:r>
            <a:r>
              <a:rPr lang="it-IT" sz="1500" b="1" dirty="0" err="1">
                <a:solidFill>
                  <a:srgbClr val="002060"/>
                </a:solidFill>
              </a:rPr>
              <a:t>there</a:t>
            </a:r>
            <a:r>
              <a:rPr lang="it-IT" sz="1500" b="1" dirty="0">
                <a:solidFill>
                  <a:srgbClr val="002060"/>
                </a:solidFill>
              </a:rPr>
              <a:t> </a:t>
            </a:r>
            <a:r>
              <a:rPr lang="it-IT" sz="1500" b="1" dirty="0" err="1">
                <a:solidFill>
                  <a:srgbClr val="002060"/>
                </a:solidFill>
              </a:rPr>
              <a:t>support</a:t>
            </a:r>
            <a:r>
              <a:rPr lang="it-IT" sz="1500" b="1" dirty="0">
                <a:solidFill>
                  <a:srgbClr val="002060"/>
                </a:solidFill>
              </a:rPr>
              <a:t> for the </a:t>
            </a:r>
            <a:r>
              <a:rPr lang="it-IT" sz="1500" b="1" dirty="0" err="1">
                <a:solidFill>
                  <a:srgbClr val="002060"/>
                </a:solidFill>
              </a:rPr>
              <a:t>reduction</a:t>
            </a:r>
            <a:r>
              <a:rPr lang="it-IT" sz="1500" b="1" dirty="0">
                <a:solidFill>
                  <a:srgbClr val="002060"/>
                </a:solidFill>
              </a:rPr>
              <a:t> of stress </a:t>
            </a:r>
            <a:r>
              <a:rPr lang="it-IT" sz="1500" b="1" dirty="0" err="1">
                <a:solidFill>
                  <a:srgbClr val="002060"/>
                </a:solidFill>
              </a:rPr>
              <a:t>through</a:t>
            </a:r>
            <a:r>
              <a:rPr lang="it-IT" sz="1500" b="1" dirty="0">
                <a:solidFill>
                  <a:srgbClr val="002060"/>
                </a:solidFill>
              </a:rPr>
              <a:t> </a:t>
            </a:r>
          </a:p>
          <a:p>
            <a:r>
              <a:rPr lang="it-IT" sz="1500" b="1" dirty="0">
                <a:solidFill>
                  <a:srgbClr val="002060"/>
                </a:solidFill>
              </a:rPr>
              <a:t>      self-</a:t>
            </a:r>
            <a:r>
              <a:rPr lang="it-IT" sz="1500" b="1" dirty="0" err="1">
                <a:solidFill>
                  <a:srgbClr val="002060"/>
                </a:solidFill>
              </a:rPr>
              <a:t>administered</a:t>
            </a:r>
            <a:r>
              <a:rPr lang="it-IT" sz="1500" b="1" dirty="0">
                <a:solidFill>
                  <a:srgbClr val="002060"/>
                </a:solidFill>
              </a:rPr>
              <a:t> </a:t>
            </a:r>
            <a:r>
              <a:rPr lang="it-IT" sz="1500" b="1" dirty="0" err="1">
                <a:solidFill>
                  <a:srgbClr val="002060"/>
                </a:solidFill>
              </a:rPr>
              <a:t>mindfulness</a:t>
            </a:r>
            <a:r>
              <a:rPr lang="it-IT" sz="1500" b="1" dirty="0">
                <a:solidFill>
                  <a:srgbClr val="002060"/>
                </a:solidFill>
              </a:rPr>
              <a:t> and biofeedback?</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latin typeface="Arial" panose="020B0604020202020204" pitchFamily="34" charset="0"/>
                <a:cs typeface="Arial" panose="020B0604020202020204" pitchFamily="34" charset="0"/>
              </a:rPr>
              <a:t>For </a:t>
            </a:r>
            <a:r>
              <a:rPr lang="it-IT" sz="1500" b="1" dirty="0" err="1">
                <a:solidFill>
                  <a:srgbClr val="002060"/>
                </a:solidFill>
                <a:latin typeface="Arial" panose="020B0604020202020204" pitchFamily="34" charset="0"/>
                <a:cs typeface="Arial" panose="020B0604020202020204" pitchFamily="34" charset="0"/>
              </a:rPr>
              <a:t>which</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components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physiological</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emotional</a:t>
            </a:r>
            <a:r>
              <a:rPr lang="it-IT" sz="1500" b="1" dirty="0">
                <a:solidFill>
                  <a:srgbClr val="002060"/>
                </a:solidFill>
                <a:latin typeface="Arial" panose="020B0604020202020204" pitchFamily="34" charset="0"/>
                <a:cs typeface="Arial" panose="020B0604020202020204" pitchFamily="34" charset="0"/>
              </a:rPr>
              <a:t>, cognitive) </a:t>
            </a:r>
            <a:r>
              <a:rPr lang="it-IT" sz="1500" b="1" dirty="0" err="1">
                <a:solidFill>
                  <a:srgbClr val="002060"/>
                </a:solidFill>
                <a:latin typeface="Arial" panose="020B0604020202020204" pitchFamily="34" charset="0"/>
                <a:cs typeface="Arial" panose="020B0604020202020204" pitchFamily="34" charset="0"/>
              </a:rPr>
              <a:t>underpinning</a:t>
            </a:r>
            <a:r>
              <a:rPr lang="it-IT" sz="1500" b="1" dirty="0">
                <a:solidFill>
                  <a:srgbClr val="002060"/>
                </a:solidFill>
                <a:latin typeface="Arial" panose="020B0604020202020204" pitchFamily="34" charset="0"/>
                <a:cs typeface="Arial" panose="020B0604020202020204" pitchFamily="34" charset="0"/>
              </a:rPr>
              <a:t> biofeedback and self-</a:t>
            </a:r>
            <a:r>
              <a:rPr lang="it-IT" sz="1500" b="1" dirty="0" err="1">
                <a:solidFill>
                  <a:srgbClr val="002060"/>
                </a:solidFill>
                <a:latin typeface="Arial" panose="020B0604020202020204" pitchFamily="34" charset="0"/>
                <a:cs typeface="Arial" panose="020B0604020202020204" pitchFamily="34" charset="0"/>
              </a:rPr>
              <a:t>administered</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mindfulness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is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there</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adequate</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empirical</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support</a:t>
            </a:r>
            <a:r>
              <a:rPr lang="it-IT" sz="1500" b="1" dirty="0">
                <a:solidFill>
                  <a:srgbClr val="002060"/>
                </a:solidFill>
                <a:latin typeface="Arial" panose="020B0604020202020204" pitchFamily="34" charset="0"/>
                <a:cs typeface="Arial" panose="020B0604020202020204" pitchFamily="34" charset="0"/>
              </a:rPr>
              <a:t>?</a:t>
            </a:r>
          </a:p>
          <a:p>
            <a:endParaRPr lang="it-IT" sz="1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latin typeface="Arial" panose="020B0604020202020204" pitchFamily="34" charset="0"/>
                <a:cs typeface="Arial" panose="020B0604020202020204" pitchFamily="34" charset="0"/>
              </a:rPr>
              <a:t>Are </a:t>
            </a:r>
            <a:r>
              <a:rPr lang="it-IT" sz="1500" b="1" dirty="0" err="1">
                <a:solidFill>
                  <a:srgbClr val="002060"/>
                </a:solidFill>
                <a:latin typeface="Arial" panose="020B0604020202020204" pitchFamily="34" charset="0"/>
                <a:cs typeface="Arial" panose="020B0604020202020204" pitchFamily="34" charset="0"/>
              </a:rPr>
              <a:t>individual</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differences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taken</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into</a:t>
            </a:r>
            <a:r>
              <a:rPr lang="it-IT" sz="1500" b="1" dirty="0">
                <a:solidFill>
                  <a:srgbClr val="002060"/>
                </a:solidFill>
                <a:latin typeface="Arial" panose="020B0604020202020204" pitchFamily="34" charset="0"/>
                <a:cs typeface="Arial" panose="020B0604020202020204" pitchFamily="34" charset="0"/>
              </a:rPr>
              <a:t> account </a:t>
            </a:r>
            <a:r>
              <a:rPr lang="it-IT" sz="1500" b="1" dirty="0" err="1">
                <a:solidFill>
                  <a:srgbClr val="002060"/>
                </a:solidFill>
                <a:latin typeface="Arial" panose="020B0604020202020204" pitchFamily="34" charset="0"/>
                <a:cs typeface="Arial" panose="020B0604020202020204" pitchFamily="34" charset="0"/>
              </a:rPr>
              <a:t>when</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it</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comes</a:t>
            </a:r>
            <a:r>
              <a:rPr lang="it-IT" sz="1500" b="1" dirty="0">
                <a:solidFill>
                  <a:srgbClr val="002060"/>
                </a:solidFill>
                <a:latin typeface="Arial" panose="020B0604020202020204" pitchFamily="34" charset="0"/>
                <a:cs typeface="Arial" panose="020B0604020202020204" pitchFamily="34" charset="0"/>
              </a:rPr>
              <a:t> to </a:t>
            </a:r>
          </a:p>
          <a:p>
            <a:r>
              <a:rPr lang="it-IT" sz="1500" b="1" dirty="0">
                <a:solidFill>
                  <a:srgbClr val="002060"/>
                </a:solidFill>
                <a:latin typeface="Arial" panose="020B0604020202020204" pitchFamily="34" charset="0"/>
                <a:cs typeface="Arial" panose="020B0604020202020204" pitchFamily="34" charset="0"/>
              </a:rPr>
              <a:t>     the </a:t>
            </a:r>
            <a:r>
              <a:rPr lang="it-IT" sz="1500" b="1" dirty="0" err="1">
                <a:solidFill>
                  <a:srgbClr val="002060"/>
                </a:solidFill>
                <a:latin typeface="Arial" panose="020B0604020202020204" pitchFamily="34" charset="0"/>
                <a:cs typeface="Arial" panose="020B0604020202020204" pitchFamily="34" charset="0"/>
              </a:rPr>
              <a:t>efficacy</a:t>
            </a:r>
            <a:r>
              <a:rPr lang="it-IT" sz="1500" b="1" dirty="0">
                <a:solidFill>
                  <a:srgbClr val="002060"/>
                </a:solidFill>
                <a:latin typeface="Arial" panose="020B0604020202020204" pitchFamily="34" charset="0"/>
                <a:cs typeface="Arial" panose="020B0604020202020204" pitchFamily="34" charset="0"/>
              </a:rPr>
              <a:t> of </a:t>
            </a:r>
            <a:r>
              <a:rPr lang="it-IT" sz="1500" b="1" dirty="0" err="1">
                <a:solidFill>
                  <a:srgbClr val="002060"/>
                </a:solidFill>
                <a:latin typeface="Arial" panose="020B0604020202020204" pitchFamily="34" charset="0"/>
                <a:cs typeface="Arial" panose="020B0604020202020204" pitchFamily="34" charset="0"/>
              </a:rPr>
              <a:t>different</a:t>
            </a:r>
            <a:r>
              <a:rPr lang="it-IT" sz="1500" b="1" dirty="0">
                <a:solidFill>
                  <a:srgbClr val="002060"/>
                </a:solidFill>
                <a:latin typeface="Arial" panose="020B0604020202020204" pitchFamily="34" charset="0"/>
                <a:cs typeface="Arial" panose="020B0604020202020204" pitchFamily="34" charset="0"/>
              </a:rPr>
              <a:t> stress </a:t>
            </a:r>
            <a:r>
              <a:rPr lang="it-IT" sz="1500" b="1" dirty="0" err="1">
                <a:solidFill>
                  <a:srgbClr val="002060"/>
                </a:solidFill>
                <a:latin typeface="Arial" panose="020B0604020202020204" pitchFamily="34" charset="0"/>
                <a:cs typeface="Arial" panose="020B0604020202020204" pitchFamily="34" charset="0"/>
              </a:rPr>
              <a:t>regulation</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interventions</a:t>
            </a:r>
            <a:r>
              <a:rPr lang="it-IT" sz="1500" b="1" dirty="0">
                <a:solidFill>
                  <a:srgbClr val="00206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it-IT" sz="1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sz="1500" b="1" dirty="0">
                <a:solidFill>
                  <a:srgbClr val="002060"/>
                </a:solidFill>
              </a:rPr>
              <a:t>Are </a:t>
            </a:r>
            <a:r>
              <a:rPr lang="it-IT" sz="1500" b="1" dirty="0" err="1">
                <a:solidFill>
                  <a:srgbClr val="002060"/>
                </a:solidFill>
              </a:rPr>
              <a:t>there</a:t>
            </a:r>
            <a:r>
              <a:rPr lang="it-IT" sz="1500" b="1" dirty="0">
                <a:solidFill>
                  <a:srgbClr val="002060"/>
                </a:solidFill>
              </a:rPr>
              <a:t> </a:t>
            </a:r>
            <a:r>
              <a:rPr lang="it-IT" sz="1500" b="1" dirty="0" err="1">
                <a:solidFill>
                  <a:srgbClr val="002060"/>
                </a:solidFill>
              </a:rPr>
              <a:t>any</a:t>
            </a:r>
            <a:r>
              <a:rPr lang="it-IT" sz="1500" b="1" dirty="0">
                <a:solidFill>
                  <a:srgbClr val="002060"/>
                </a:solidFill>
              </a:rPr>
              <a:t> </a:t>
            </a:r>
            <a:r>
              <a:rPr lang="it-IT" sz="1500" b="1" dirty="0" err="1">
                <a:solidFill>
                  <a:srgbClr val="002060"/>
                </a:solidFill>
              </a:rPr>
              <a:t>features</a:t>
            </a:r>
            <a:r>
              <a:rPr lang="it-IT" sz="1500" b="1" dirty="0">
                <a:solidFill>
                  <a:srgbClr val="002060"/>
                </a:solidFill>
              </a:rPr>
              <a:t> of </a:t>
            </a:r>
            <a:r>
              <a:rPr lang="it-IT" sz="1500" b="1" dirty="0" err="1">
                <a:solidFill>
                  <a:srgbClr val="002060"/>
                </a:solidFill>
              </a:rPr>
              <a:t>these</a:t>
            </a:r>
            <a:r>
              <a:rPr lang="it-IT" sz="1500" b="1" dirty="0">
                <a:solidFill>
                  <a:srgbClr val="002060"/>
                </a:solidFill>
              </a:rPr>
              <a:t> </a:t>
            </a:r>
            <a:r>
              <a:rPr lang="it-IT" sz="1500" b="1" dirty="0" err="1">
                <a:solidFill>
                  <a:srgbClr val="002060"/>
                </a:solidFill>
              </a:rPr>
              <a:t>interventions</a:t>
            </a:r>
            <a:r>
              <a:rPr lang="it-IT" sz="1500" b="1" dirty="0">
                <a:solidFill>
                  <a:srgbClr val="002060"/>
                </a:solidFill>
              </a:rPr>
              <a:t> </a:t>
            </a:r>
            <a:r>
              <a:rPr lang="it-IT" sz="1500" b="1" dirty="0" err="1">
                <a:solidFill>
                  <a:srgbClr val="002060"/>
                </a:solidFill>
              </a:rPr>
              <a:t>that</a:t>
            </a:r>
            <a:r>
              <a:rPr lang="it-IT" sz="1500" b="1" dirty="0">
                <a:solidFill>
                  <a:srgbClr val="002060"/>
                </a:solidFill>
              </a:rPr>
              <a:t> </a:t>
            </a:r>
            <a:r>
              <a:rPr lang="it-IT" sz="1500" b="1" dirty="0" err="1">
                <a:solidFill>
                  <a:srgbClr val="002060"/>
                </a:solidFill>
              </a:rPr>
              <a:t>make</a:t>
            </a:r>
            <a:r>
              <a:rPr lang="it-IT" sz="1500" b="1" dirty="0">
                <a:solidFill>
                  <a:srgbClr val="002060"/>
                </a:solidFill>
              </a:rPr>
              <a:t> </a:t>
            </a:r>
          </a:p>
          <a:p>
            <a:r>
              <a:rPr lang="it-IT" sz="1500" b="1" dirty="0">
                <a:solidFill>
                  <a:srgbClr val="002060"/>
                </a:solidFill>
              </a:rPr>
              <a:t>      </a:t>
            </a:r>
            <a:r>
              <a:rPr lang="it-IT" sz="1500" b="1" dirty="0" err="1">
                <a:solidFill>
                  <a:srgbClr val="002060"/>
                </a:solidFill>
              </a:rPr>
              <a:t>them</a:t>
            </a:r>
            <a:r>
              <a:rPr lang="it-IT" sz="1500" b="1" dirty="0">
                <a:solidFill>
                  <a:srgbClr val="002060"/>
                </a:solidFill>
              </a:rPr>
              <a:t> more </a:t>
            </a:r>
            <a:r>
              <a:rPr lang="it-IT" sz="1500" b="1" dirty="0" err="1">
                <a:solidFill>
                  <a:srgbClr val="002060"/>
                </a:solidFill>
              </a:rPr>
              <a:t>effective</a:t>
            </a:r>
            <a:r>
              <a:rPr lang="it-IT" sz="1500" b="1" dirty="0">
                <a:solidFill>
                  <a:srgbClr val="002060"/>
                </a:solidFill>
              </a:rPr>
              <a:t>?</a:t>
            </a:r>
            <a:endParaRPr lang="it-IT" sz="1500" b="1" dirty="0">
              <a:solidFill>
                <a:srgbClr val="002060"/>
              </a:solidFill>
              <a:latin typeface="Arial" panose="020B0604020202020204" pitchFamily="34" charset="0"/>
              <a:cs typeface="Arial" panose="020B0604020202020204" pitchFamily="34" charset="0"/>
            </a:endParaRPr>
          </a:p>
        </p:txBody>
      </p:sp>
      <p:sp>
        <p:nvSpPr>
          <p:cNvPr id="15" name="CasellaDiTesto 14">
            <a:extLst>
              <a:ext uri="{FF2B5EF4-FFF2-40B4-BE49-F238E27FC236}">
                <a16:creationId xmlns:a16="http://schemas.microsoft.com/office/drawing/2014/main" id="{293A2A63-B557-7C48-B5AD-B0A3036FA08D}"/>
              </a:ext>
            </a:extLst>
          </p:cNvPr>
          <p:cNvSpPr txBox="1"/>
          <p:nvPr/>
        </p:nvSpPr>
        <p:spPr>
          <a:xfrm>
            <a:off x="182380" y="176911"/>
            <a:ext cx="1819729" cy="400110"/>
          </a:xfrm>
          <a:prstGeom prst="rect">
            <a:avLst/>
          </a:prstGeom>
          <a:noFill/>
        </p:spPr>
        <p:txBody>
          <a:bodyPr wrap="none" rtlCol="0">
            <a:spAutoFit/>
          </a:bodyPr>
          <a:lstStyle/>
          <a:p>
            <a:r>
              <a:rPr lang="it-IT" sz="2000" b="1" dirty="0">
                <a:solidFill>
                  <a:srgbClr val="002060"/>
                </a:solidFill>
                <a:latin typeface="Roboto" panose="02000000000000000000" pitchFamily="2" charset="0"/>
                <a:ea typeface="Roboto" panose="02000000000000000000" pitchFamily="2" charset="0"/>
              </a:rPr>
              <a:t>Meta-</a:t>
            </a:r>
            <a:r>
              <a:rPr lang="it-IT" sz="2000" b="1" dirty="0" err="1">
                <a:solidFill>
                  <a:srgbClr val="002060"/>
                </a:solidFill>
                <a:latin typeface="Roboto" panose="02000000000000000000" pitchFamily="2" charset="0"/>
                <a:ea typeface="Roboto" panose="02000000000000000000" pitchFamily="2" charset="0"/>
              </a:rPr>
              <a:t>analysis</a:t>
            </a:r>
            <a:endParaRPr lang="it-IT" sz="2000" b="1" dirty="0">
              <a:solidFill>
                <a:srgbClr val="002060"/>
              </a:solidFill>
              <a:latin typeface="Roboto" panose="02000000000000000000" pitchFamily="2" charset="0"/>
              <a:ea typeface="Roboto" panose="02000000000000000000" pitchFamily="2" charset="0"/>
            </a:endParaRPr>
          </a:p>
        </p:txBody>
      </p:sp>
      <p:sp>
        <p:nvSpPr>
          <p:cNvPr id="3" name="Segnaposto numero diapositiva 2">
            <a:extLst>
              <a:ext uri="{FF2B5EF4-FFF2-40B4-BE49-F238E27FC236}">
                <a16:creationId xmlns:a16="http://schemas.microsoft.com/office/drawing/2014/main" id="{89FF39EF-D441-8C4F-AF2E-A0EB56483471}"/>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4</a:t>
            </a:fld>
            <a:endParaRPr lang="it-IT" sz="900" b="0" i="0" u="none" strike="noStrike" cap="none">
              <a:solidFill>
                <a:srgbClr val="888888"/>
              </a:solidFill>
              <a:latin typeface="Arial"/>
              <a:ea typeface="Arial"/>
              <a:cs typeface="Arial"/>
              <a:sym typeface="Arial"/>
            </a:endParaRPr>
          </a:p>
        </p:txBody>
      </p:sp>
      <p:sp>
        <p:nvSpPr>
          <p:cNvPr id="5" name="Rectangle 1">
            <a:extLst>
              <a:ext uri="{FF2B5EF4-FFF2-40B4-BE49-F238E27FC236}">
                <a16:creationId xmlns:a16="http://schemas.microsoft.com/office/drawing/2014/main" id="{418BAA12-C9B6-AE49-B987-A97C493FD19F}"/>
              </a:ext>
            </a:extLst>
          </p:cNvPr>
          <p:cNvSpPr>
            <a:spLocks noChangeArrowheads="1"/>
          </p:cNvSpPr>
          <p:nvPr/>
        </p:nvSpPr>
        <p:spPr bwMode="auto">
          <a:xfrm>
            <a:off x="2652713" y="24177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it-IT" sz="1800" b="0" i="0" u="none" strike="noStrike" cap="none" normalizeH="0" baseline="0">
                <a:ln>
                  <a:noFill/>
                </a:ln>
                <a:solidFill>
                  <a:schemeClr val="tx1"/>
                </a:solidFill>
                <a:effectLst/>
                <a:latin typeface="Arial" panose="020B0604020202020204" pitchFamily="34" charset="0"/>
              </a:rPr>
            </a:br>
            <a:endParaRPr kumimoji="0" lang="it-IT" altLang="it-IT"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F0D20B98-68F3-4749-8C18-E981412C273B}"/>
              </a:ext>
            </a:extLst>
          </p:cNvPr>
          <p:cNvPicPr>
            <a:picLocks noChangeAspect="1"/>
          </p:cNvPicPr>
          <p:nvPr/>
        </p:nvPicPr>
        <p:blipFill>
          <a:blip r:embed="rId3"/>
          <a:stretch>
            <a:fillRect/>
          </a:stretch>
        </p:blipFill>
        <p:spPr>
          <a:xfrm>
            <a:off x="6974417" y="1374867"/>
            <a:ext cx="2146300" cy="2844800"/>
          </a:xfrm>
          <a:prstGeom prst="rect">
            <a:avLst/>
          </a:prstGeom>
        </p:spPr>
      </p:pic>
      <p:pic>
        <p:nvPicPr>
          <p:cNvPr id="13" name="Immagine 12">
            <a:extLst>
              <a:ext uri="{FF2B5EF4-FFF2-40B4-BE49-F238E27FC236}">
                <a16:creationId xmlns:a16="http://schemas.microsoft.com/office/drawing/2014/main" id="{A6606C0D-3266-9B48-BF5C-81E5BC9AA16A}"/>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105679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2050" name="Picture 2" descr="man covering face with both hands while sitting on bench">
            <a:extLst>
              <a:ext uri="{FF2B5EF4-FFF2-40B4-BE49-F238E27FC236}">
                <a16:creationId xmlns:a16="http://schemas.microsoft.com/office/drawing/2014/main" id="{59FB05AA-CEC8-BC47-B083-01AFCD31E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00" b="28000"/>
          <a:stretch/>
        </p:blipFill>
        <p:spPr bwMode="auto">
          <a:xfrm>
            <a:off x="-37018" y="-45944"/>
            <a:ext cx="9181018" cy="5189443"/>
          </a:xfrm>
          <a:prstGeom prst="rect">
            <a:avLst/>
          </a:prstGeom>
          <a:noFill/>
          <a:extLst>
            <a:ext uri="{909E8E84-426E-40DD-AFC4-6F175D3DCCD1}">
              <a14:hiddenFill xmlns:a14="http://schemas.microsoft.com/office/drawing/2010/main">
                <a:solidFill>
                  <a:srgbClr val="FFFFFF"/>
                </a:solidFill>
              </a14:hiddenFill>
            </a:ext>
          </a:extLst>
        </p:spPr>
      </p:pic>
      <p:sp>
        <p:nvSpPr>
          <p:cNvPr id="197" name="Shape 197"/>
          <p:cNvSpPr/>
          <p:nvPr/>
        </p:nvSpPr>
        <p:spPr>
          <a:xfrm>
            <a:off x="-37018" y="-45944"/>
            <a:ext cx="9199527" cy="5212415"/>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3687298" cy="2522136"/>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Roboto"/>
              <a:buNone/>
            </a:pPr>
            <a:r>
              <a:rPr lang="it-IT" sz="4000" b="1" i="0" u="none" strike="noStrike" cap="none" dirty="0">
                <a:solidFill>
                  <a:schemeClr val="lt1"/>
                </a:solidFill>
                <a:latin typeface="Roboto"/>
                <a:ea typeface="Roboto"/>
                <a:cs typeface="Roboto"/>
                <a:sym typeface="Roboto"/>
              </a:rPr>
              <a:t>How </a:t>
            </a:r>
            <a:r>
              <a:rPr lang="it-IT" sz="4000" b="1" i="0" u="none" strike="noStrike" cap="none" dirty="0" err="1">
                <a:solidFill>
                  <a:schemeClr val="lt1"/>
                </a:solidFill>
                <a:latin typeface="Roboto"/>
                <a:ea typeface="Roboto"/>
                <a:cs typeface="Roboto"/>
                <a:sym typeface="Roboto"/>
              </a:rPr>
              <a:t>we</a:t>
            </a:r>
            <a:r>
              <a:rPr lang="it-IT" sz="4000" b="1" i="0" u="none" strike="noStrike" cap="none" dirty="0">
                <a:solidFill>
                  <a:schemeClr val="lt1"/>
                </a:solidFill>
                <a:latin typeface="Roboto"/>
                <a:ea typeface="Roboto"/>
                <a:cs typeface="Roboto"/>
                <a:sym typeface="Roboto"/>
              </a:rPr>
              <a:t> </a:t>
            </a:r>
            <a:r>
              <a:rPr lang="it-IT" sz="4000" b="1" i="0" u="none" strike="noStrike" cap="none" dirty="0" err="1">
                <a:solidFill>
                  <a:schemeClr val="lt1"/>
                </a:solidFill>
                <a:latin typeface="Roboto"/>
                <a:ea typeface="Roboto"/>
                <a:cs typeface="Roboto"/>
                <a:sym typeface="Roboto"/>
              </a:rPr>
              <a:t>approach</a:t>
            </a:r>
            <a:r>
              <a:rPr lang="it-IT" sz="4000" b="1" i="0" u="none" strike="noStrike" cap="none" dirty="0">
                <a:solidFill>
                  <a:schemeClr val="lt1"/>
                </a:solidFill>
                <a:latin typeface="Roboto"/>
                <a:ea typeface="Roboto"/>
                <a:cs typeface="Roboto"/>
                <a:sym typeface="Roboto"/>
              </a:rPr>
              <a:t> </a:t>
            </a:r>
            <a:r>
              <a:rPr lang="it-IT" sz="4000" b="1" i="0" u="none" strike="noStrike" cap="none" dirty="0">
                <a:solidFill>
                  <a:srgbClr val="FFC000"/>
                </a:solidFill>
                <a:latin typeface="Roboto"/>
                <a:ea typeface="Roboto"/>
                <a:cs typeface="Roboto"/>
                <a:sym typeface="Roboto"/>
              </a:rPr>
              <a:t>stress</a:t>
            </a: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40FA4DA1-8EA0-F34F-9176-10CE4D6C6410}"/>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5</a:t>
            </a:fld>
            <a:endParaRPr lang="it-IT" sz="1400" b="0" i="0" u="none" strike="noStrike" cap="none">
              <a:solidFill>
                <a:schemeClr val="lt1"/>
              </a:solidFill>
              <a:latin typeface="Arial"/>
              <a:ea typeface="Arial"/>
              <a:cs typeface="Arial"/>
              <a:sym typeface="Arial"/>
            </a:endParaRPr>
          </a:p>
        </p:txBody>
      </p:sp>
      <p:pic>
        <p:nvPicPr>
          <p:cNvPr id="11" name="Immagine 10">
            <a:extLst>
              <a:ext uri="{FF2B5EF4-FFF2-40B4-BE49-F238E27FC236}">
                <a16:creationId xmlns:a16="http://schemas.microsoft.com/office/drawing/2014/main" id="{3AB0FAC4-CF07-A34E-9A18-4187A8C6A714}"/>
              </a:ext>
            </a:extLst>
          </p:cNvPr>
          <p:cNvPicPr>
            <a:picLocks noChangeAspect="1"/>
          </p:cNvPicPr>
          <p:nvPr/>
        </p:nvPicPr>
        <p:blipFill>
          <a:blip r:embed="rId4"/>
          <a:stretch>
            <a:fillRect/>
          </a:stretch>
        </p:blipFill>
        <p:spPr>
          <a:xfrm>
            <a:off x="5988656" y="2571750"/>
            <a:ext cx="903686" cy="903686"/>
          </a:xfrm>
          <a:prstGeom prst="rect">
            <a:avLst/>
          </a:prstGeom>
        </p:spPr>
      </p:pic>
      <p:pic>
        <p:nvPicPr>
          <p:cNvPr id="14" name="Immagine 13">
            <a:extLst>
              <a:ext uri="{FF2B5EF4-FFF2-40B4-BE49-F238E27FC236}">
                <a16:creationId xmlns:a16="http://schemas.microsoft.com/office/drawing/2014/main" id="{58DBD402-59C0-354D-8B67-7499DF647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342" y="2491082"/>
            <a:ext cx="984354" cy="984354"/>
          </a:xfrm>
          <a:prstGeom prst="rect">
            <a:avLst/>
          </a:prstGeom>
        </p:spPr>
      </p:pic>
    </p:spTree>
    <p:extLst>
      <p:ext uri="{BB962C8B-B14F-4D97-AF65-F5344CB8AC3E}">
        <p14:creationId xmlns:p14="http://schemas.microsoft.com/office/powerpoint/2010/main" val="196274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dirty="0"/>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64227" y="819464"/>
            <a:ext cx="4504097" cy="323165"/>
          </a:xfrm>
          <a:prstGeom prst="rect">
            <a:avLst/>
          </a:prstGeom>
          <a:noFill/>
        </p:spPr>
        <p:txBody>
          <a:bodyPr wrap="square" rtlCol="0">
            <a:spAutoFit/>
          </a:bodyPr>
          <a:lstStyle/>
          <a:p>
            <a:r>
              <a:rPr lang="it-IT" sz="1500" b="1" dirty="0">
                <a:solidFill>
                  <a:srgbClr val="002060"/>
                </a:solidFill>
                <a:latin typeface="Arial" panose="020B0604020202020204" pitchFamily="34" charset="0"/>
                <a:cs typeface="Arial" panose="020B0604020202020204" pitchFamily="34" charset="0"/>
              </a:rPr>
              <a:t>“Stress </a:t>
            </a:r>
            <a:r>
              <a:rPr lang="it-IT" sz="1500" b="1" dirty="0" err="1">
                <a:solidFill>
                  <a:srgbClr val="002060"/>
                </a:solidFill>
                <a:latin typeface="Arial" panose="020B0604020202020204" pitchFamily="34" charset="0"/>
                <a:cs typeface="Arial" panose="020B0604020202020204" pitchFamily="34" charset="0"/>
              </a:rPr>
              <a:t>is</a:t>
            </a:r>
            <a:r>
              <a:rPr lang="it-IT" sz="1500" b="1" dirty="0">
                <a:solidFill>
                  <a:srgbClr val="002060"/>
                </a:solidFill>
                <a:latin typeface="Arial" panose="020B0604020202020204" pitchFamily="34" charset="0"/>
                <a:cs typeface="Arial" panose="020B0604020202020204" pitchFamily="34" charset="0"/>
              </a:rPr>
              <a:t> a </a:t>
            </a:r>
            <a:r>
              <a:rPr lang="it-IT" sz="1500" b="1" dirty="0" err="1">
                <a:solidFill>
                  <a:srgbClr val="002060"/>
                </a:solidFill>
                <a:latin typeface="Arial" panose="020B0604020202020204" pitchFamily="34" charset="0"/>
                <a:cs typeface="Arial" panose="020B0604020202020204" pitchFamily="34" charset="0"/>
              </a:rPr>
              <a:t>particular</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relationship</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between</a:t>
            </a:r>
            <a:r>
              <a:rPr lang="it-IT" sz="1500" b="1" dirty="0">
                <a:solidFill>
                  <a:srgbClr val="002060"/>
                </a:solidFill>
                <a:latin typeface="Arial" panose="020B0604020202020204" pitchFamily="34" charset="0"/>
                <a:cs typeface="Arial" panose="020B0604020202020204" pitchFamily="34" charset="0"/>
              </a:rPr>
              <a:t> </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pic>
        <p:nvPicPr>
          <p:cNvPr id="4" name="Immagine 3" descr="Immagine che contiene verde, tavolo, sedendo, schermo&#10;&#10;Descrizione generata automaticamente">
            <a:extLst>
              <a:ext uri="{FF2B5EF4-FFF2-40B4-BE49-F238E27FC236}">
                <a16:creationId xmlns:a16="http://schemas.microsoft.com/office/drawing/2014/main" id="{CBA5BF7A-7350-B64B-B7E4-7C3647BD37BC}"/>
              </a:ext>
            </a:extLst>
          </p:cNvPr>
          <p:cNvPicPr>
            <a:picLocks noChangeAspect="1"/>
          </p:cNvPicPr>
          <p:nvPr/>
        </p:nvPicPr>
        <p:blipFill>
          <a:blip r:embed="rId3"/>
          <a:stretch>
            <a:fillRect/>
          </a:stretch>
        </p:blipFill>
        <p:spPr>
          <a:xfrm>
            <a:off x="1524000" y="1827134"/>
            <a:ext cx="4040820" cy="3030615"/>
          </a:xfrm>
          <a:prstGeom prst="rect">
            <a:avLst/>
          </a:prstGeom>
        </p:spPr>
      </p:pic>
      <p:pic>
        <p:nvPicPr>
          <p:cNvPr id="7" name="Immagine 6">
            <a:extLst>
              <a:ext uri="{FF2B5EF4-FFF2-40B4-BE49-F238E27FC236}">
                <a16:creationId xmlns:a16="http://schemas.microsoft.com/office/drawing/2014/main" id="{1456ABBC-4C02-ED44-897A-45C222D514D8}"/>
              </a:ext>
            </a:extLst>
          </p:cNvPr>
          <p:cNvPicPr>
            <a:picLocks noChangeAspect="1"/>
          </p:cNvPicPr>
          <p:nvPr/>
        </p:nvPicPr>
        <p:blipFill>
          <a:blip r:embed="rId4"/>
          <a:stretch>
            <a:fillRect/>
          </a:stretch>
        </p:blipFill>
        <p:spPr>
          <a:xfrm>
            <a:off x="2692908" y="3204160"/>
            <a:ext cx="512772" cy="512772"/>
          </a:xfrm>
          <a:prstGeom prst="rect">
            <a:avLst/>
          </a:prstGeom>
        </p:spPr>
      </p:pic>
      <p:pic>
        <p:nvPicPr>
          <p:cNvPr id="21" name="Immagine 20" descr="Immagine che contiene disegnando&#10;&#10;Descrizione generata automaticamente">
            <a:extLst>
              <a:ext uri="{FF2B5EF4-FFF2-40B4-BE49-F238E27FC236}">
                <a16:creationId xmlns:a16="http://schemas.microsoft.com/office/drawing/2014/main" id="{08DFF5F0-DB46-ED43-9839-2D8CAF6C5A79}"/>
              </a:ext>
            </a:extLst>
          </p:cNvPr>
          <p:cNvPicPr>
            <a:picLocks noChangeAspect="1"/>
          </p:cNvPicPr>
          <p:nvPr/>
        </p:nvPicPr>
        <p:blipFill>
          <a:blip r:embed="rId5"/>
          <a:stretch>
            <a:fillRect/>
          </a:stretch>
        </p:blipFill>
        <p:spPr>
          <a:xfrm flipH="1">
            <a:off x="1793534" y="2929476"/>
            <a:ext cx="331345" cy="331345"/>
          </a:xfrm>
          <a:prstGeom prst="rect">
            <a:avLst/>
          </a:prstGeom>
        </p:spPr>
      </p:pic>
      <p:pic>
        <p:nvPicPr>
          <p:cNvPr id="23" name="Immagine 22" descr="Immagine che contiene disegnando&#10;&#10;Descrizione generata automaticamente">
            <a:extLst>
              <a:ext uri="{FF2B5EF4-FFF2-40B4-BE49-F238E27FC236}">
                <a16:creationId xmlns:a16="http://schemas.microsoft.com/office/drawing/2014/main" id="{2BD5EAE7-274B-5A4A-A25A-4ED7DC1E87C8}"/>
              </a:ext>
            </a:extLst>
          </p:cNvPr>
          <p:cNvPicPr>
            <a:picLocks noChangeAspect="1"/>
          </p:cNvPicPr>
          <p:nvPr/>
        </p:nvPicPr>
        <p:blipFill>
          <a:blip r:embed="rId5"/>
          <a:stretch>
            <a:fillRect/>
          </a:stretch>
        </p:blipFill>
        <p:spPr>
          <a:xfrm>
            <a:off x="3773709" y="3038487"/>
            <a:ext cx="331345" cy="331345"/>
          </a:xfrm>
          <a:prstGeom prst="rect">
            <a:avLst/>
          </a:prstGeom>
        </p:spPr>
      </p:pic>
      <p:pic>
        <p:nvPicPr>
          <p:cNvPr id="25" name="Immagine 24" descr="Immagine che contiene giocattolo, tavolo, stanza&#10;&#10;Descrizione generata automaticamente">
            <a:extLst>
              <a:ext uri="{FF2B5EF4-FFF2-40B4-BE49-F238E27FC236}">
                <a16:creationId xmlns:a16="http://schemas.microsoft.com/office/drawing/2014/main" id="{0C94351B-FF71-F543-B122-E4D4E280D208}"/>
              </a:ext>
            </a:extLst>
          </p:cNvPr>
          <p:cNvPicPr>
            <a:picLocks noChangeAspect="1"/>
          </p:cNvPicPr>
          <p:nvPr/>
        </p:nvPicPr>
        <p:blipFill>
          <a:blip r:embed="rId6"/>
          <a:stretch>
            <a:fillRect/>
          </a:stretch>
        </p:blipFill>
        <p:spPr>
          <a:xfrm flipH="1">
            <a:off x="2652226" y="2557675"/>
            <a:ext cx="564866" cy="564866"/>
          </a:xfrm>
          <a:prstGeom prst="rect">
            <a:avLst/>
          </a:prstGeom>
        </p:spPr>
      </p:pic>
      <p:pic>
        <p:nvPicPr>
          <p:cNvPr id="27" name="Immagine 26" descr="Immagine che contiene disegnando&#10;&#10;Descrizione generata automaticamente">
            <a:extLst>
              <a:ext uri="{FF2B5EF4-FFF2-40B4-BE49-F238E27FC236}">
                <a16:creationId xmlns:a16="http://schemas.microsoft.com/office/drawing/2014/main" id="{4CCCC331-D8A3-3A4F-B7A5-EAC6784EE4FE}"/>
              </a:ext>
            </a:extLst>
          </p:cNvPr>
          <p:cNvPicPr>
            <a:picLocks noChangeAspect="1"/>
          </p:cNvPicPr>
          <p:nvPr/>
        </p:nvPicPr>
        <p:blipFill>
          <a:blip r:embed="rId7"/>
          <a:stretch>
            <a:fillRect/>
          </a:stretch>
        </p:blipFill>
        <p:spPr>
          <a:xfrm>
            <a:off x="4341737" y="3460546"/>
            <a:ext cx="346014" cy="300882"/>
          </a:xfrm>
          <a:prstGeom prst="rect">
            <a:avLst/>
          </a:prstGeom>
        </p:spPr>
      </p:pic>
      <p:sp>
        <p:nvSpPr>
          <p:cNvPr id="28" name="CasellaDiTesto 27">
            <a:extLst>
              <a:ext uri="{FF2B5EF4-FFF2-40B4-BE49-F238E27FC236}">
                <a16:creationId xmlns:a16="http://schemas.microsoft.com/office/drawing/2014/main" id="{6C0768F3-BC60-A24F-93C7-94464B700A81}"/>
              </a:ext>
            </a:extLst>
          </p:cNvPr>
          <p:cNvSpPr txBox="1"/>
          <p:nvPr/>
        </p:nvSpPr>
        <p:spPr>
          <a:xfrm>
            <a:off x="442798" y="831135"/>
            <a:ext cx="7150308" cy="1246495"/>
          </a:xfrm>
          <a:prstGeom prst="rect">
            <a:avLst/>
          </a:prstGeom>
          <a:noFill/>
        </p:spPr>
        <p:txBody>
          <a:bodyPr wrap="square" rtlCol="0">
            <a:spAutoFit/>
          </a:bodyPr>
          <a:lstStyle/>
          <a:p>
            <a:endParaRPr lang="it-IT" sz="1500" b="1" dirty="0">
              <a:solidFill>
                <a:srgbClr val="002060"/>
              </a:solidFill>
              <a:latin typeface="Arial" panose="020B0604020202020204" pitchFamily="34" charset="0"/>
              <a:cs typeface="Arial" panose="020B0604020202020204" pitchFamily="34" charset="0"/>
            </a:endParaRPr>
          </a:p>
          <a:p>
            <a:r>
              <a:rPr lang="it-IT" sz="1500" b="1" dirty="0" err="1">
                <a:solidFill>
                  <a:srgbClr val="002060"/>
                </a:solidFill>
                <a:latin typeface="Arial" panose="020B0604020202020204" pitchFamily="34" charset="0"/>
                <a:cs typeface="Arial" panose="020B0604020202020204" pitchFamily="34" charset="0"/>
              </a:rPr>
              <a:t>that</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is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appraised</a:t>
            </a:r>
            <a:r>
              <a:rPr lang="it-IT" sz="1500" b="1" dirty="0">
                <a:solidFill>
                  <a:srgbClr val="002060"/>
                </a:solidFill>
                <a:latin typeface="Arial" panose="020B0604020202020204" pitchFamily="34" charset="0"/>
                <a:cs typeface="Arial" panose="020B0604020202020204" pitchFamily="34" charset="0"/>
              </a:rPr>
              <a:t> by the </a:t>
            </a:r>
            <a:r>
              <a:rPr lang="it-IT" sz="1500" b="1" dirty="0" err="1">
                <a:solidFill>
                  <a:srgbClr val="002060"/>
                </a:solidFill>
                <a:latin typeface="Arial" panose="020B0604020202020204" pitchFamily="34" charset="0"/>
                <a:cs typeface="Arial" panose="020B0604020202020204" pitchFamily="34" charset="0"/>
              </a:rPr>
              <a:t>person</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as</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taxing</a:t>
            </a:r>
            <a:r>
              <a:rPr lang="it-IT" sz="1500" b="1" dirty="0">
                <a:solidFill>
                  <a:srgbClr val="002060"/>
                </a:solidFill>
                <a:latin typeface="Arial" panose="020B0604020202020204" pitchFamily="34" charset="0"/>
                <a:cs typeface="Arial" panose="020B0604020202020204" pitchFamily="34" charset="0"/>
              </a:rPr>
              <a:t> or </a:t>
            </a:r>
            <a:r>
              <a:rPr lang="it-IT" sz="1500" b="1" dirty="0" err="1">
                <a:solidFill>
                  <a:srgbClr val="002060"/>
                </a:solidFill>
                <a:latin typeface="Arial" panose="020B0604020202020204" pitchFamily="34" charset="0"/>
                <a:cs typeface="Arial" panose="020B0604020202020204" pitchFamily="34" charset="0"/>
              </a:rPr>
              <a:t>exceeding</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his</a:t>
            </a:r>
            <a:r>
              <a:rPr lang="it-IT" sz="1500" b="1" dirty="0">
                <a:solidFill>
                  <a:srgbClr val="002060"/>
                </a:solidFill>
                <a:latin typeface="Arial" panose="020B0604020202020204" pitchFamily="34" charset="0"/>
                <a:cs typeface="Arial" panose="020B0604020202020204" pitchFamily="34" charset="0"/>
              </a:rPr>
              <a:t> or </a:t>
            </a:r>
            <a:r>
              <a:rPr lang="it-IT" sz="1500" b="1" dirty="0" err="1">
                <a:solidFill>
                  <a:srgbClr val="002060"/>
                </a:solidFill>
                <a:latin typeface="Arial" panose="020B0604020202020204" pitchFamily="34" charset="0"/>
                <a:cs typeface="Arial" panose="020B0604020202020204" pitchFamily="34" charset="0"/>
              </a:rPr>
              <a:t>her</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resources</a:t>
            </a:r>
            <a:r>
              <a:rPr lang="it-IT" sz="1500" b="1" dirty="0">
                <a:solidFill>
                  <a:srgbClr val="002060"/>
                </a:solidFill>
                <a:latin typeface="Arial" panose="020B0604020202020204" pitchFamily="34" charset="0"/>
                <a:cs typeface="Arial" panose="020B0604020202020204" pitchFamily="34" charset="0"/>
              </a:rPr>
              <a:t>      and </a:t>
            </a:r>
            <a:r>
              <a:rPr lang="it-IT" sz="1500" b="1" dirty="0" err="1">
                <a:solidFill>
                  <a:srgbClr val="002060"/>
                </a:solidFill>
                <a:latin typeface="Arial" panose="020B0604020202020204" pitchFamily="34" charset="0"/>
                <a:cs typeface="Arial" panose="020B0604020202020204" pitchFamily="34" charset="0"/>
              </a:rPr>
              <a:t>endangering</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his</a:t>
            </a:r>
            <a:r>
              <a:rPr lang="it-IT" sz="1500" b="1" dirty="0">
                <a:solidFill>
                  <a:srgbClr val="002060"/>
                </a:solidFill>
                <a:latin typeface="Arial" panose="020B0604020202020204" pitchFamily="34" charset="0"/>
                <a:cs typeface="Arial" panose="020B0604020202020204" pitchFamily="34" charset="0"/>
              </a:rPr>
              <a:t> or </a:t>
            </a:r>
            <a:r>
              <a:rPr lang="it-IT" sz="1500" b="1" dirty="0" err="1">
                <a:solidFill>
                  <a:srgbClr val="002060"/>
                </a:solidFill>
                <a:latin typeface="Arial" panose="020B0604020202020204" pitchFamily="34" charset="0"/>
                <a:cs typeface="Arial" panose="020B0604020202020204" pitchFamily="34" charset="0"/>
              </a:rPr>
              <a:t>her</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well-being</a:t>
            </a:r>
            <a:r>
              <a:rPr lang="it-IT" sz="1500" b="1" dirty="0">
                <a:solidFill>
                  <a:srgbClr val="002060"/>
                </a:solidFill>
                <a:latin typeface="Arial" panose="020B0604020202020204" pitchFamily="34" charset="0"/>
                <a:cs typeface="Arial" panose="020B0604020202020204" pitchFamily="34" charset="0"/>
              </a:rPr>
              <a:t>” (</a:t>
            </a:r>
            <a:r>
              <a:rPr lang="it-IT" sz="1500" b="1" dirty="0" err="1">
                <a:solidFill>
                  <a:srgbClr val="002060"/>
                </a:solidFill>
                <a:latin typeface="Arial" panose="020B0604020202020204" pitchFamily="34" charset="0"/>
                <a:cs typeface="Arial" panose="020B0604020202020204" pitchFamily="34" charset="0"/>
              </a:rPr>
              <a:t>Lazarus</a:t>
            </a:r>
            <a:r>
              <a:rPr lang="it-IT" sz="1500" b="1" dirty="0">
                <a:solidFill>
                  <a:srgbClr val="002060"/>
                </a:solidFill>
                <a:latin typeface="Arial" panose="020B0604020202020204" pitchFamily="34" charset="0"/>
                <a:cs typeface="Arial" panose="020B0604020202020204" pitchFamily="34" charset="0"/>
              </a:rPr>
              <a:t> &amp; </a:t>
            </a:r>
            <a:r>
              <a:rPr lang="it-IT" sz="1500" b="1" dirty="0" err="1">
                <a:solidFill>
                  <a:srgbClr val="002060"/>
                </a:solidFill>
                <a:latin typeface="Arial" panose="020B0604020202020204" pitchFamily="34" charset="0"/>
                <a:cs typeface="Arial" panose="020B0604020202020204" pitchFamily="34" charset="0"/>
              </a:rPr>
              <a:t>Folkman</a:t>
            </a:r>
            <a:r>
              <a:rPr lang="it-IT" sz="1500" b="1" dirty="0">
                <a:solidFill>
                  <a:srgbClr val="002060"/>
                </a:solidFill>
                <a:latin typeface="Arial" panose="020B0604020202020204" pitchFamily="34" charset="0"/>
                <a:cs typeface="Arial" panose="020B0604020202020204" pitchFamily="34" charset="0"/>
              </a:rPr>
              <a:t>, 1984, p. 19)</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29" name="CasellaDiTesto 28">
            <a:extLst>
              <a:ext uri="{FF2B5EF4-FFF2-40B4-BE49-F238E27FC236}">
                <a16:creationId xmlns:a16="http://schemas.microsoft.com/office/drawing/2014/main" id="{CB645783-C78F-E849-B9CD-8DEB95E7877E}"/>
              </a:ext>
            </a:extLst>
          </p:cNvPr>
          <p:cNvSpPr txBox="1"/>
          <p:nvPr/>
        </p:nvSpPr>
        <p:spPr>
          <a:xfrm>
            <a:off x="4341737" y="819464"/>
            <a:ext cx="1274403" cy="553998"/>
          </a:xfrm>
          <a:prstGeom prst="rect">
            <a:avLst/>
          </a:prstGeom>
          <a:noFill/>
        </p:spPr>
        <p:txBody>
          <a:bodyPr wrap="square" rtlCol="0">
            <a:spAutoFit/>
          </a:bodyPr>
          <a:lstStyle/>
          <a:p>
            <a:r>
              <a:rPr lang="it-IT" sz="1500" b="1" dirty="0">
                <a:solidFill>
                  <a:srgbClr val="002060"/>
                </a:solidFill>
                <a:latin typeface="Arial" panose="020B0604020202020204" pitchFamily="34" charset="0"/>
                <a:cs typeface="Arial" panose="020B0604020202020204" pitchFamily="34" charset="0"/>
              </a:rPr>
              <a:t>the </a:t>
            </a:r>
            <a:r>
              <a:rPr lang="it-IT" sz="1500" b="1" dirty="0" err="1">
                <a:solidFill>
                  <a:srgbClr val="002060"/>
                </a:solidFill>
                <a:latin typeface="Arial" panose="020B0604020202020204" pitchFamily="34" charset="0"/>
                <a:cs typeface="Arial" panose="020B0604020202020204" pitchFamily="34" charset="0"/>
              </a:rPr>
              <a:t>person</a:t>
            </a:r>
            <a:r>
              <a:rPr lang="it-IT" sz="1500" b="1" dirty="0">
                <a:solidFill>
                  <a:srgbClr val="002060"/>
                </a:solidFill>
                <a:latin typeface="Arial" panose="020B0604020202020204" pitchFamily="34" charset="0"/>
                <a:cs typeface="Arial" panose="020B0604020202020204" pitchFamily="34" charset="0"/>
              </a:rPr>
              <a:t> </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p>
        </p:txBody>
      </p:sp>
      <p:sp>
        <p:nvSpPr>
          <p:cNvPr id="30" name="CasellaDiTesto 29">
            <a:extLst>
              <a:ext uri="{FF2B5EF4-FFF2-40B4-BE49-F238E27FC236}">
                <a16:creationId xmlns:a16="http://schemas.microsoft.com/office/drawing/2014/main" id="{97A98892-8C36-AB42-8437-62A5590F4EA7}"/>
              </a:ext>
            </a:extLst>
          </p:cNvPr>
          <p:cNvSpPr txBox="1"/>
          <p:nvPr/>
        </p:nvSpPr>
        <p:spPr>
          <a:xfrm>
            <a:off x="5385816" y="814664"/>
            <a:ext cx="2092987" cy="323165"/>
          </a:xfrm>
          <a:prstGeom prst="rect">
            <a:avLst/>
          </a:prstGeom>
          <a:noFill/>
        </p:spPr>
        <p:txBody>
          <a:bodyPr wrap="square" rtlCol="0">
            <a:spAutoFit/>
          </a:bodyPr>
          <a:lstStyle/>
          <a:p>
            <a:r>
              <a:rPr lang="it-IT" sz="1500" b="1" dirty="0">
                <a:solidFill>
                  <a:srgbClr val="002060"/>
                </a:solidFill>
                <a:latin typeface="Arial" panose="020B0604020202020204" pitchFamily="34" charset="0"/>
                <a:cs typeface="Arial" panose="020B0604020202020204" pitchFamily="34" charset="0"/>
              </a:rPr>
              <a:t>and the </a:t>
            </a:r>
            <a:r>
              <a:rPr lang="it-IT" sz="1500" b="1" dirty="0" err="1">
                <a:solidFill>
                  <a:srgbClr val="002060"/>
                </a:solidFill>
                <a:latin typeface="Arial" panose="020B0604020202020204" pitchFamily="34" charset="0"/>
                <a:cs typeface="Arial" panose="020B0604020202020204" pitchFamily="34" charset="0"/>
              </a:rPr>
              <a:t>environment</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8" name="CasellaDiTesto 17">
            <a:extLst>
              <a:ext uri="{FF2B5EF4-FFF2-40B4-BE49-F238E27FC236}">
                <a16:creationId xmlns:a16="http://schemas.microsoft.com/office/drawing/2014/main" id="{862C7505-5793-D944-BA23-A3074B0E40E3}"/>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CA68A30D-A9D7-8044-976A-C1D398DC32AF}"/>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6</a:t>
            </a:fld>
            <a:endParaRPr lang="it-IT" sz="900" b="0" i="0" u="none" strike="noStrike" cap="none">
              <a:solidFill>
                <a:srgbClr val="888888"/>
              </a:solidFill>
              <a:latin typeface="Arial"/>
              <a:ea typeface="Arial"/>
              <a:cs typeface="Arial"/>
              <a:sym typeface="Arial"/>
            </a:endParaRPr>
          </a:p>
        </p:txBody>
      </p:sp>
      <p:pic>
        <p:nvPicPr>
          <p:cNvPr id="17" name="Immagine 16">
            <a:extLst>
              <a:ext uri="{FF2B5EF4-FFF2-40B4-BE49-F238E27FC236}">
                <a16:creationId xmlns:a16="http://schemas.microsoft.com/office/drawing/2014/main" id="{DCB3F711-1615-8245-8F47-B39BBBEE5458}"/>
              </a:ext>
            </a:extLst>
          </p:cNvPr>
          <p:cNvPicPr>
            <a:picLocks noChangeAspect="1"/>
          </p:cNvPicPr>
          <p:nvPr/>
        </p:nvPicPr>
        <p:blipFill>
          <a:blip r:embed="rId8"/>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135469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5" presetClass="entr" presetSubtype="1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heckerboard(across)">
                                      <p:cBhvr>
                                        <p:cTn id="21" dur="500"/>
                                        <p:tgtEl>
                                          <p:spTgt spid="27"/>
                                        </p:tgtEl>
                                      </p:cBhvr>
                                    </p:animEffect>
                                  </p:childTnLst>
                                </p:cTn>
                              </p:par>
                              <p:par>
                                <p:cTn id="22" presetID="5" presetClass="entr" presetSubtype="1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checkerboard(across)">
                                      <p:cBhvr>
                                        <p:cTn id="24" dur="500"/>
                                        <p:tgtEl>
                                          <p:spTgt spid="23"/>
                                        </p:tgtEl>
                                      </p:cBhvr>
                                    </p:animEffect>
                                  </p:childTnLst>
                                </p:cTn>
                              </p:par>
                              <p:par>
                                <p:cTn id="25" presetID="5" presetClass="entr" presetSubtype="1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checkerboard(across)">
                                      <p:cBhvr>
                                        <p:cTn id="27" dur="500"/>
                                        <p:tgtEl>
                                          <p:spTgt spid="25"/>
                                        </p:tgtEl>
                                      </p:cBhvr>
                                    </p:animEffect>
                                  </p:childTnLst>
                                </p:cTn>
                              </p:par>
                              <p:par>
                                <p:cTn id="28" presetID="5" presetClass="entr" presetSubtype="1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checkerboard(across)">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0171C5E4-AFF4-2849-9FC5-66D928B76EB2}"/>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7A420B63-7A0E-C24F-9B78-ECD5476512BC}"/>
              </a:ext>
            </a:extLst>
          </p:cNvPr>
          <p:cNvSpPr txBox="1"/>
          <p:nvPr/>
        </p:nvSpPr>
        <p:spPr>
          <a:xfrm>
            <a:off x="387943" y="814905"/>
            <a:ext cx="7328316" cy="323165"/>
          </a:xfrm>
          <a:prstGeom prst="rect">
            <a:avLst/>
          </a:prstGeom>
          <a:noFill/>
        </p:spPr>
        <p:txBody>
          <a:bodyPr wrap="square" rtlCol="0">
            <a:spAutoFit/>
          </a:bodyPr>
          <a:lstStyle/>
          <a:p>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Stress </a:t>
            </a:r>
            <a:r>
              <a:rPr lang="it-IT" sz="1500" b="1" err="1">
                <a:solidFill>
                  <a:srgbClr val="002060"/>
                </a:solidFill>
                <a:latin typeface="Arial" panose="020B0604020202020204" pitchFamily="34" charset="0"/>
                <a:ea typeface="Roboto" panose="02000000000000000000" pitchFamily="2" charset="0"/>
                <a:cs typeface="Arial" panose="020B0604020202020204" pitchFamily="34" charset="0"/>
              </a:rPr>
              <a:t>response</a:t>
            </a:r>
            <a:r>
              <a:rPr lang="it-IT" sz="1500" b="1">
                <a:solidFill>
                  <a:srgbClr val="002060"/>
                </a:solidFill>
                <a:latin typeface="Arial" panose="020B0604020202020204" pitchFamily="34" charset="0"/>
                <a:ea typeface="Roboto" panose="02000000000000000000" pitchFamily="2" charset="0"/>
                <a:cs typeface="Arial" panose="020B0604020202020204" pitchFamily="34" charset="0"/>
              </a:rPr>
              <a:t> </a:t>
            </a:r>
          </a:p>
        </p:txBody>
      </p:sp>
      <p:pic>
        <p:nvPicPr>
          <p:cNvPr id="5" name="Immagine 4" descr="Immagine che contiene testo, clipart&#10;&#10;Descrizione generata automaticamente">
            <a:extLst>
              <a:ext uri="{FF2B5EF4-FFF2-40B4-BE49-F238E27FC236}">
                <a16:creationId xmlns:a16="http://schemas.microsoft.com/office/drawing/2014/main" id="{01D25F83-88C4-AE46-947C-9C3CEE4EF893}"/>
              </a:ext>
            </a:extLst>
          </p:cNvPr>
          <p:cNvPicPr>
            <a:picLocks noChangeAspect="1"/>
          </p:cNvPicPr>
          <p:nvPr/>
        </p:nvPicPr>
        <p:blipFill>
          <a:blip r:embed="rId3"/>
          <a:stretch>
            <a:fillRect/>
          </a:stretch>
        </p:blipFill>
        <p:spPr>
          <a:xfrm>
            <a:off x="2692907" y="814905"/>
            <a:ext cx="2962596" cy="2529705"/>
          </a:xfrm>
          <a:prstGeom prst="rect">
            <a:avLst/>
          </a:prstGeom>
        </p:spPr>
      </p:pic>
      <p:sp>
        <p:nvSpPr>
          <p:cNvPr id="13" name="CasellaDiTesto 12">
            <a:extLst>
              <a:ext uri="{FF2B5EF4-FFF2-40B4-BE49-F238E27FC236}">
                <a16:creationId xmlns:a16="http://schemas.microsoft.com/office/drawing/2014/main" id="{7D1B8C75-DD37-454C-AEF3-610A965E5474}"/>
              </a:ext>
            </a:extLst>
          </p:cNvPr>
          <p:cNvSpPr txBox="1"/>
          <p:nvPr/>
        </p:nvSpPr>
        <p:spPr>
          <a:xfrm>
            <a:off x="373005" y="1993517"/>
            <a:ext cx="2139500" cy="1246495"/>
          </a:xfrm>
          <a:prstGeom prst="rect">
            <a:avLst/>
          </a:prstGeom>
          <a:noFill/>
        </p:spPr>
        <p:txBody>
          <a:bodyPr wrap="square" rtlCol="0">
            <a:spAutoFit/>
          </a:bodyPr>
          <a:lstStyle/>
          <a:p>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affective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component:</a:t>
            </a:r>
          </a:p>
          <a:p>
            <a:r>
              <a:rPr lang="it-IT" sz="1500" b="1" dirty="0">
                <a:solidFill>
                  <a:srgbClr val="002060"/>
                </a:solidFill>
              </a:rPr>
              <a:t>feelings of </a:t>
            </a:r>
            <a:r>
              <a:rPr lang="it-IT" sz="1500" b="1" dirty="0" err="1">
                <a:solidFill>
                  <a:srgbClr val="002060"/>
                </a:solidFill>
              </a:rPr>
              <a:t>nervousness</a:t>
            </a:r>
            <a:r>
              <a:rPr lang="it-IT" sz="1500" b="1" dirty="0">
                <a:solidFill>
                  <a:srgbClr val="002060"/>
                </a:solidFill>
              </a:rPr>
              <a:t>, </a:t>
            </a:r>
          </a:p>
          <a:p>
            <a:r>
              <a:rPr lang="it-IT" sz="1500" b="1" dirty="0" err="1">
                <a:solidFill>
                  <a:srgbClr val="002060"/>
                </a:solidFill>
              </a:rPr>
              <a:t>strain</a:t>
            </a:r>
            <a:r>
              <a:rPr lang="it-IT" sz="1500" b="1" dirty="0">
                <a:solidFill>
                  <a:srgbClr val="002060"/>
                </a:solidFill>
              </a:rPr>
              <a:t>, and </a:t>
            </a:r>
            <a:r>
              <a:rPr lang="it-IT" sz="1500" b="1" dirty="0" err="1">
                <a:solidFill>
                  <a:srgbClr val="002060"/>
                </a:solidFill>
              </a:rPr>
              <a:t>tensions</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a:p>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cxnSp>
        <p:nvCxnSpPr>
          <p:cNvPr id="14" name="Connettore 1 13">
            <a:extLst>
              <a:ext uri="{FF2B5EF4-FFF2-40B4-BE49-F238E27FC236}">
                <a16:creationId xmlns:a16="http://schemas.microsoft.com/office/drawing/2014/main" id="{2DAF3054-B3E8-BF4D-B5F2-8CEC52249DC3}"/>
              </a:ext>
            </a:extLst>
          </p:cNvPr>
          <p:cNvCxnSpPr>
            <a:cxnSpLocks/>
          </p:cNvCxnSpPr>
          <p:nvPr/>
        </p:nvCxnSpPr>
        <p:spPr>
          <a:xfrm>
            <a:off x="2109384" y="2519950"/>
            <a:ext cx="583523"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 name="CasellaDiTesto 15">
            <a:extLst>
              <a:ext uri="{FF2B5EF4-FFF2-40B4-BE49-F238E27FC236}">
                <a16:creationId xmlns:a16="http://schemas.microsoft.com/office/drawing/2014/main" id="{825C8392-2B6F-8E4E-A77B-CB03B8BE5C97}"/>
              </a:ext>
            </a:extLst>
          </p:cNvPr>
          <p:cNvSpPr txBox="1"/>
          <p:nvPr/>
        </p:nvSpPr>
        <p:spPr>
          <a:xfrm>
            <a:off x="6129272" y="2079757"/>
            <a:ext cx="2459657" cy="1015663"/>
          </a:xfrm>
          <a:prstGeom prst="rect">
            <a:avLst/>
          </a:prstGeom>
          <a:noFill/>
        </p:spPr>
        <p:txBody>
          <a:bodyPr wrap="square" rtlCol="0">
            <a:spAutoFit/>
          </a:bodyPr>
          <a:lstStyle/>
          <a:p>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cognitive component:</a:t>
            </a:r>
          </a:p>
          <a:p>
            <a:r>
              <a:rPr lang="it-IT" sz="1500" b="1" dirty="0" err="1">
                <a:solidFill>
                  <a:srgbClr val="002060"/>
                </a:solidFill>
              </a:rPr>
              <a:t>changes</a:t>
            </a:r>
            <a:r>
              <a:rPr lang="it-IT" sz="1500" b="1" dirty="0">
                <a:solidFill>
                  <a:srgbClr val="002060"/>
                </a:solidFill>
              </a:rPr>
              <a:t> in cognitive </a:t>
            </a:r>
            <a:r>
              <a:rPr lang="it-IT" sz="1500" b="1" dirty="0" err="1">
                <a:solidFill>
                  <a:srgbClr val="002060"/>
                </a:solidFill>
              </a:rPr>
              <a:t>functions</a:t>
            </a:r>
            <a:r>
              <a:rPr lang="it-IT" sz="1500" b="1" dirty="0">
                <a:solidFill>
                  <a:srgbClr val="002060"/>
                </a:solidFill>
              </a:rPr>
              <a:t> (e.g., </a:t>
            </a:r>
            <a:r>
              <a:rPr lang="it-IT" sz="1500" b="1" dirty="0" err="1">
                <a:solidFill>
                  <a:srgbClr val="002060"/>
                </a:solidFill>
              </a:rPr>
              <a:t>rumination</a:t>
            </a:r>
            <a:r>
              <a:rPr lang="it-IT" sz="1500" b="1" dirty="0">
                <a:solidFill>
                  <a:srgbClr val="002060"/>
                </a:solidFill>
              </a:rPr>
              <a:t>)</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cxnSp>
        <p:nvCxnSpPr>
          <p:cNvPr id="17" name="Connettore 1 16">
            <a:extLst>
              <a:ext uri="{FF2B5EF4-FFF2-40B4-BE49-F238E27FC236}">
                <a16:creationId xmlns:a16="http://schemas.microsoft.com/office/drawing/2014/main" id="{9560C3BE-B910-0C41-AB8A-A95E551370D2}"/>
              </a:ext>
            </a:extLst>
          </p:cNvPr>
          <p:cNvCxnSpPr>
            <a:cxnSpLocks/>
          </p:cNvCxnSpPr>
          <p:nvPr/>
        </p:nvCxnSpPr>
        <p:spPr>
          <a:xfrm>
            <a:off x="5564820" y="2519950"/>
            <a:ext cx="583523"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8" name="Connettore 1 17">
            <a:extLst>
              <a:ext uri="{FF2B5EF4-FFF2-40B4-BE49-F238E27FC236}">
                <a16:creationId xmlns:a16="http://schemas.microsoft.com/office/drawing/2014/main" id="{9CE5AD7D-BE6C-3149-800B-1C555F1039C2}"/>
              </a:ext>
            </a:extLst>
          </p:cNvPr>
          <p:cNvCxnSpPr>
            <a:cxnSpLocks/>
          </p:cNvCxnSpPr>
          <p:nvPr/>
        </p:nvCxnSpPr>
        <p:spPr>
          <a:xfrm flipV="1">
            <a:off x="4207577" y="3314425"/>
            <a:ext cx="0" cy="611372"/>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0" name="CasellaDiTesto 19">
            <a:extLst>
              <a:ext uri="{FF2B5EF4-FFF2-40B4-BE49-F238E27FC236}">
                <a16:creationId xmlns:a16="http://schemas.microsoft.com/office/drawing/2014/main" id="{488504C1-6AB1-FC41-864A-9A36524D0F45}"/>
              </a:ext>
            </a:extLst>
          </p:cNvPr>
          <p:cNvSpPr txBox="1"/>
          <p:nvPr/>
        </p:nvSpPr>
        <p:spPr>
          <a:xfrm>
            <a:off x="739739" y="3893882"/>
            <a:ext cx="6619361" cy="784830"/>
          </a:xfrm>
          <a:prstGeom prst="rect">
            <a:avLst/>
          </a:prstGeom>
          <a:noFill/>
        </p:spPr>
        <p:txBody>
          <a:bodyPr wrap="square" rtlCol="0">
            <a:spAutoFit/>
          </a:bodyPr>
          <a:lstStyle/>
          <a:p>
            <a:pPr algn="ct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physiological</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component:</a:t>
            </a:r>
          </a:p>
          <a:p>
            <a:pPr algn="ctr"/>
            <a:r>
              <a:rPr lang="it-IT" sz="1500" b="1" dirty="0" err="1">
                <a:solidFill>
                  <a:srgbClr val="002060"/>
                </a:solidFill>
              </a:rPr>
              <a:t>activation</a:t>
            </a:r>
            <a:r>
              <a:rPr lang="it-IT" sz="1500" b="1" dirty="0">
                <a:solidFill>
                  <a:srgbClr val="002060"/>
                </a:solidFill>
              </a:rPr>
              <a:t> of the </a:t>
            </a:r>
            <a:r>
              <a:rPr lang="it-IT" sz="1500" b="1" dirty="0" err="1">
                <a:solidFill>
                  <a:srgbClr val="002060"/>
                </a:solidFill>
              </a:rPr>
              <a:t>autonomic</a:t>
            </a:r>
            <a:r>
              <a:rPr lang="it-IT" sz="1500" b="1" dirty="0">
                <a:solidFill>
                  <a:srgbClr val="002060"/>
                </a:solidFill>
              </a:rPr>
              <a:t> </a:t>
            </a:r>
            <a:r>
              <a:rPr lang="it-IT" sz="1500" b="1" dirty="0" err="1">
                <a:solidFill>
                  <a:srgbClr val="002060"/>
                </a:solidFill>
              </a:rPr>
              <a:t>nervous</a:t>
            </a:r>
            <a:r>
              <a:rPr lang="it-IT" sz="1500" b="1" dirty="0">
                <a:solidFill>
                  <a:srgbClr val="002060"/>
                </a:solidFill>
              </a:rPr>
              <a:t> </a:t>
            </a:r>
            <a:r>
              <a:rPr lang="it-IT" sz="1500" b="1" dirty="0" err="1">
                <a:solidFill>
                  <a:srgbClr val="002060"/>
                </a:solidFill>
              </a:rPr>
              <a:t>system</a:t>
            </a:r>
            <a:r>
              <a:rPr lang="it-IT" sz="1500" b="1" dirty="0">
                <a:solidFill>
                  <a:srgbClr val="002060"/>
                </a:solidFill>
              </a:rPr>
              <a:t> (e.g., </a:t>
            </a:r>
            <a:r>
              <a:rPr lang="it-IT" sz="1500" b="1" dirty="0" err="1">
                <a:solidFill>
                  <a:srgbClr val="002060"/>
                </a:solidFill>
              </a:rPr>
              <a:t>changes</a:t>
            </a:r>
            <a:r>
              <a:rPr lang="it-IT" sz="1500" b="1" dirty="0">
                <a:solidFill>
                  <a:srgbClr val="002060"/>
                </a:solidFill>
              </a:rPr>
              <a:t> in </a:t>
            </a:r>
          </a:p>
          <a:p>
            <a:pPr algn="ctr"/>
            <a:r>
              <a:rPr lang="it-IT" sz="1500" b="1" dirty="0" err="1">
                <a:solidFill>
                  <a:srgbClr val="002060"/>
                </a:solidFill>
              </a:rPr>
              <a:t>heart</a:t>
            </a:r>
            <a:r>
              <a:rPr lang="it-IT" sz="1500" b="1" dirty="0">
                <a:solidFill>
                  <a:srgbClr val="002060"/>
                </a:solidFill>
              </a:rPr>
              <a:t>-rate, </a:t>
            </a:r>
            <a:r>
              <a:rPr lang="it-IT" sz="1500" b="1" dirty="0" err="1">
                <a:solidFill>
                  <a:srgbClr val="002060"/>
                </a:solidFill>
              </a:rPr>
              <a:t>heart</a:t>
            </a:r>
            <a:r>
              <a:rPr lang="it-IT" sz="1500" b="1" dirty="0">
                <a:solidFill>
                  <a:srgbClr val="002060"/>
                </a:solidFill>
              </a:rPr>
              <a:t>-rate </a:t>
            </a:r>
            <a:r>
              <a:rPr lang="it-IT" sz="1500" b="1" dirty="0" err="1">
                <a:solidFill>
                  <a:srgbClr val="002060"/>
                </a:solidFill>
              </a:rPr>
              <a:t>variability</a:t>
            </a:r>
            <a:r>
              <a:rPr lang="it-IT" sz="1500" b="1" dirty="0">
                <a:solidFill>
                  <a:srgbClr val="002060"/>
                </a:solidFill>
              </a:rPr>
              <a:t>, </a:t>
            </a:r>
            <a:r>
              <a:rPr lang="it-IT" sz="1500" b="1" dirty="0" err="1">
                <a:solidFill>
                  <a:srgbClr val="002060"/>
                </a:solidFill>
              </a:rPr>
              <a:t>cortisol</a:t>
            </a:r>
            <a:r>
              <a:rPr lang="it-IT" sz="1500" b="1" dirty="0">
                <a:solidFill>
                  <a:srgbClr val="002060"/>
                </a:solidFill>
              </a:rPr>
              <a:t>)</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sp>
        <p:nvSpPr>
          <p:cNvPr id="19" name="Ovale 18">
            <a:extLst>
              <a:ext uri="{FF2B5EF4-FFF2-40B4-BE49-F238E27FC236}">
                <a16:creationId xmlns:a16="http://schemas.microsoft.com/office/drawing/2014/main" id="{99AFB946-B25E-294A-8B70-8DB872E59364}"/>
              </a:ext>
            </a:extLst>
          </p:cNvPr>
          <p:cNvSpPr/>
          <p:nvPr/>
        </p:nvSpPr>
        <p:spPr>
          <a:xfrm>
            <a:off x="3945282" y="884797"/>
            <a:ext cx="410962" cy="2532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sellaDiTesto 22">
            <a:extLst>
              <a:ext uri="{FF2B5EF4-FFF2-40B4-BE49-F238E27FC236}">
                <a16:creationId xmlns:a16="http://schemas.microsoft.com/office/drawing/2014/main" id="{94A37908-37AD-E045-A47F-6A9BCF38C841}"/>
              </a:ext>
            </a:extLst>
          </p:cNvPr>
          <p:cNvSpPr txBox="1"/>
          <p:nvPr/>
        </p:nvSpPr>
        <p:spPr>
          <a:xfrm>
            <a:off x="3998409" y="828284"/>
            <a:ext cx="1537816" cy="323165"/>
          </a:xfrm>
          <a:prstGeom prst="rect">
            <a:avLst/>
          </a:prstGeom>
          <a:noFill/>
        </p:spPr>
        <p:txBody>
          <a:bodyPr wrap="square" rtlCol="0">
            <a:spAutoFit/>
          </a:bodyPr>
          <a:lstStyle/>
          <a:p>
            <a:r>
              <a:rPr lang="it-IT" sz="1500" b="1" err="1">
                <a:solidFill>
                  <a:srgbClr val="C00000"/>
                </a:solidFill>
                <a:latin typeface="Arial" panose="020B0604020202020204" pitchFamily="34" charset="0"/>
                <a:ea typeface="Roboto" panose="02000000000000000000" pitchFamily="2" charset="0"/>
                <a:cs typeface="Arial" panose="020B0604020202020204" pitchFamily="34" charset="0"/>
              </a:rPr>
              <a:t>S</a:t>
            </a:r>
            <a:endParaRPr lang="it-IT" sz="1500" b="1">
              <a:solidFill>
                <a:srgbClr val="C00000"/>
              </a:solidFill>
              <a:latin typeface="Arial" panose="020B0604020202020204" pitchFamily="34" charset="0"/>
              <a:ea typeface="Roboto" panose="02000000000000000000" pitchFamily="2" charset="0"/>
              <a:cs typeface="Arial" panose="020B0604020202020204" pitchFamily="34" charset="0"/>
            </a:endParaRPr>
          </a:p>
        </p:txBody>
      </p:sp>
      <p:sp>
        <p:nvSpPr>
          <p:cNvPr id="21" name="Rettangolo 20">
            <a:extLst>
              <a:ext uri="{FF2B5EF4-FFF2-40B4-BE49-F238E27FC236}">
                <a16:creationId xmlns:a16="http://schemas.microsoft.com/office/drawing/2014/main" id="{FC17F497-273C-7C4F-BBE6-4B66C60F9D47}"/>
              </a:ext>
            </a:extLst>
          </p:cNvPr>
          <p:cNvSpPr/>
          <p:nvPr/>
        </p:nvSpPr>
        <p:spPr>
          <a:xfrm>
            <a:off x="3812208" y="2897261"/>
            <a:ext cx="759792" cy="21323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00" b="1">
                <a:solidFill>
                  <a:schemeClr val="bg1"/>
                </a:solidFill>
                <a:latin typeface="Arial" panose="020B0604020202020204" pitchFamily="34" charset="0"/>
                <a:ea typeface="Roboto" panose="02000000000000000000" pitchFamily="2" charset="0"/>
                <a:cs typeface="Arial" panose="020B0604020202020204" pitchFamily="34" charset="0"/>
              </a:rPr>
              <a:t>STRESS</a:t>
            </a:r>
            <a:endParaRPr lang="en-US" sz="1000">
              <a:solidFill>
                <a:schemeClr val="bg1"/>
              </a:solidFill>
            </a:endParaRPr>
          </a:p>
        </p:txBody>
      </p:sp>
      <p:sp>
        <p:nvSpPr>
          <p:cNvPr id="24" name="CasellaDiTesto 23">
            <a:extLst>
              <a:ext uri="{FF2B5EF4-FFF2-40B4-BE49-F238E27FC236}">
                <a16:creationId xmlns:a16="http://schemas.microsoft.com/office/drawing/2014/main" id="{C5E8C144-A8EF-3540-A428-919A61475B9E}"/>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012CBDF8-7B2D-4B49-AC65-89C5B212CC6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7</a:t>
            </a:fld>
            <a:endParaRPr lang="it-IT" sz="900" b="0" i="0" u="none" strike="noStrike" cap="none">
              <a:solidFill>
                <a:srgbClr val="888888"/>
              </a:solidFill>
              <a:latin typeface="Arial"/>
              <a:ea typeface="Arial"/>
              <a:cs typeface="Arial"/>
              <a:sym typeface="Arial"/>
            </a:endParaRPr>
          </a:p>
        </p:txBody>
      </p:sp>
      <p:pic>
        <p:nvPicPr>
          <p:cNvPr id="25" name="Immagine 24">
            <a:extLst>
              <a:ext uri="{FF2B5EF4-FFF2-40B4-BE49-F238E27FC236}">
                <a16:creationId xmlns:a16="http://schemas.microsoft.com/office/drawing/2014/main" id="{24559782-17F5-2343-8E5E-41B15FCE709B}"/>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389572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ttore 1 5">
            <a:extLst>
              <a:ext uri="{FF2B5EF4-FFF2-40B4-BE49-F238E27FC236}">
                <a16:creationId xmlns:a16="http://schemas.microsoft.com/office/drawing/2014/main" id="{F79BD34E-ED30-5542-B8B1-24095DAD8129}"/>
              </a:ext>
            </a:extLst>
          </p:cNvPr>
          <p:cNvCxnSpPr>
            <a:cxnSpLocks/>
          </p:cNvCxnSpPr>
          <p:nvPr/>
        </p:nvCxnSpPr>
        <p:spPr>
          <a:xfrm>
            <a:off x="0" y="572220"/>
            <a:ext cx="5385816"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Rettangolo con angoli arrotondati 9">
            <a:extLst>
              <a:ext uri="{FF2B5EF4-FFF2-40B4-BE49-F238E27FC236}">
                <a16:creationId xmlns:a16="http://schemas.microsoft.com/office/drawing/2014/main" id="{D5CA1F20-1F5E-D548-B9D9-DE8FB550CDFD}"/>
              </a:ext>
            </a:extLst>
          </p:cNvPr>
          <p:cNvSpPr/>
          <p:nvPr/>
        </p:nvSpPr>
        <p:spPr>
          <a:xfrm flipV="1">
            <a:off x="0" y="5102350"/>
            <a:ext cx="9144000" cy="56647"/>
          </a:xfrm>
          <a:prstGeom prst="roundRect">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EE737A2B-97BE-144D-BE4E-6633BE8D82E5}"/>
              </a:ext>
            </a:extLst>
          </p:cNvPr>
          <p:cNvSpPr txBox="1"/>
          <p:nvPr/>
        </p:nvSpPr>
        <p:spPr>
          <a:xfrm>
            <a:off x="739739" y="3893882"/>
            <a:ext cx="6619361" cy="553998"/>
          </a:xfrm>
          <a:prstGeom prst="rect">
            <a:avLst/>
          </a:prstGeom>
          <a:noFill/>
        </p:spPr>
        <p:txBody>
          <a:bodyPr wrap="square" rtlCol="0">
            <a:spAutoFit/>
          </a:bodyPr>
          <a:lstStyle/>
          <a:p>
            <a:pPr algn="ct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Affective</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consequences</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of stress:</a:t>
            </a:r>
          </a:p>
          <a:p>
            <a:pPr algn="ct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depression</a:t>
            </a:r>
            <a:r>
              <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rPr>
              <a:t> &amp; trait </a:t>
            </a:r>
            <a:r>
              <a:rPr lang="it-IT" sz="1500" b="1" dirty="0" err="1">
                <a:solidFill>
                  <a:srgbClr val="002060"/>
                </a:solidFill>
                <a:latin typeface="Arial" panose="020B0604020202020204" pitchFamily="34" charset="0"/>
                <a:ea typeface="Roboto" panose="02000000000000000000" pitchFamily="2" charset="0"/>
                <a:cs typeface="Arial" panose="020B0604020202020204" pitchFamily="34" charset="0"/>
              </a:rPr>
              <a:t>anxiety</a:t>
            </a:r>
            <a:endParaRPr lang="it-IT" sz="1500" b="1" dirty="0">
              <a:solidFill>
                <a:srgbClr val="002060"/>
              </a:solidFill>
              <a:latin typeface="Arial" panose="020B0604020202020204" pitchFamily="34" charset="0"/>
              <a:ea typeface="Roboto" panose="02000000000000000000" pitchFamily="2" charset="0"/>
              <a:cs typeface="Arial" panose="020B0604020202020204" pitchFamily="34" charset="0"/>
            </a:endParaRPr>
          </a:p>
        </p:txBody>
      </p:sp>
      <p:cxnSp>
        <p:nvCxnSpPr>
          <p:cNvPr id="13" name="Connettore 1 12">
            <a:extLst>
              <a:ext uri="{FF2B5EF4-FFF2-40B4-BE49-F238E27FC236}">
                <a16:creationId xmlns:a16="http://schemas.microsoft.com/office/drawing/2014/main" id="{B4D14C89-29DC-EB49-85A9-49EABC6C6B73}"/>
              </a:ext>
            </a:extLst>
          </p:cNvPr>
          <p:cNvCxnSpPr>
            <a:cxnSpLocks/>
          </p:cNvCxnSpPr>
          <p:nvPr/>
        </p:nvCxnSpPr>
        <p:spPr>
          <a:xfrm flipV="1">
            <a:off x="4207577" y="3314425"/>
            <a:ext cx="0" cy="611372"/>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3" name="Immagine 2" descr="Immagine che contiene grafica vettoriale&#10;&#10;Descrizione generata automaticamente">
            <a:extLst>
              <a:ext uri="{FF2B5EF4-FFF2-40B4-BE49-F238E27FC236}">
                <a16:creationId xmlns:a16="http://schemas.microsoft.com/office/drawing/2014/main" id="{F4E33BCE-A9E9-3947-A8A7-EA56FA05639F}"/>
              </a:ext>
            </a:extLst>
          </p:cNvPr>
          <p:cNvPicPr>
            <a:picLocks noChangeAspect="1"/>
          </p:cNvPicPr>
          <p:nvPr/>
        </p:nvPicPr>
        <p:blipFill>
          <a:blip r:embed="rId3"/>
          <a:stretch>
            <a:fillRect/>
          </a:stretch>
        </p:blipFill>
        <p:spPr>
          <a:xfrm>
            <a:off x="2797877" y="672825"/>
            <a:ext cx="2819400" cy="2641600"/>
          </a:xfrm>
          <a:prstGeom prst="rect">
            <a:avLst/>
          </a:prstGeom>
        </p:spPr>
      </p:pic>
      <p:sp>
        <p:nvSpPr>
          <p:cNvPr id="14" name="Ovale 13">
            <a:extLst>
              <a:ext uri="{FF2B5EF4-FFF2-40B4-BE49-F238E27FC236}">
                <a16:creationId xmlns:a16="http://schemas.microsoft.com/office/drawing/2014/main" id="{82D3FD15-7321-FD4C-B987-C6330ED40770}"/>
              </a:ext>
            </a:extLst>
          </p:cNvPr>
          <p:cNvSpPr/>
          <p:nvPr/>
        </p:nvSpPr>
        <p:spPr>
          <a:xfrm>
            <a:off x="5336220" y="457920"/>
            <a:ext cx="228600" cy="2286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E5051"/>
              </a:solidFill>
            </a:endParaRPr>
          </a:p>
        </p:txBody>
      </p:sp>
      <p:sp>
        <p:nvSpPr>
          <p:cNvPr id="12" name="CasellaDiTesto 11">
            <a:extLst>
              <a:ext uri="{FF2B5EF4-FFF2-40B4-BE49-F238E27FC236}">
                <a16:creationId xmlns:a16="http://schemas.microsoft.com/office/drawing/2014/main" id="{93AA6A3E-13F3-3A41-983D-4A23EDFB8762}"/>
              </a:ext>
            </a:extLst>
          </p:cNvPr>
          <p:cNvSpPr txBox="1"/>
          <p:nvPr/>
        </p:nvSpPr>
        <p:spPr>
          <a:xfrm>
            <a:off x="182380" y="176911"/>
            <a:ext cx="4660250" cy="400110"/>
          </a:xfrm>
          <a:prstGeom prst="rect">
            <a:avLst/>
          </a:prstGeom>
          <a:noFill/>
        </p:spPr>
        <p:txBody>
          <a:bodyPr wrap="none" rtlCol="0">
            <a:spAutoFit/>
          </a:bodyPr>
          <a:lstStyle/>
          <a:p>
            <a:r>
              <a:rPr lang="it-IT" sz="2000" b="1">
                <a:solidFill>
                  <a:srgbClr val="002060"/>
                </a:solidFill>
                <a:latin typeface="Roboto" panose="02000000000000000000" pitchFamily="2" charset="0"/>
                <a:ea typeface="Roboto" panose="02000000000000000000" pitchFamily="2" charset="0"/>
              </a:rPr>
              <a:t>Meta-</a:t>
            </a:r>
            <a:r>
              <a:rPr lang="it-IT" sz="2000" b="1" err="1">
                <a:solidFill>
                  <a:srgbClr val="002060"/>
                </a:solidFill>
                <a:latin typeface="Roboto" panose="02000000000000000000" pitchFamily="2" charset="0"/>
                <a:ea typeface="Roboto" panose="02000000000000000000" pitchFamily="2" charset="0"/>
              </a:rPr>
              <a:t>analysis</a:t>
            </a:r>
            <a:r>
              <a:rPr lang="it-IT" sz="2000" b="1">
                <a:solidFill>
                  <a:srgbClr val="002060"/>
                </a:solidFill>
                <a:latin typeface="Roboto" panose="02000000000000000000" pitchFamily="2" charset="0"/>
                <a:ea typeface="Roboto" panose="02000000000000000000" pitchFamily="2" charset="0"/>
              </a:rPr>
              <a:t> – </a:t>
            </a:r>
            <a:r>
              <a:rPr lang="it-IT" sz="2000" b="1" err="1">
                <a:solidFill>
                  <a:srgbClr val="002060"/>
                </a:solidFill>
                <a:latin typeface="Roboto" panose="02000000000000000000" pitchFamily="2" charset="0"/>
                <a:ea typeface="Roboto" panose="02000000000000000000" pitchFamily="2" charset="0"/>
              </a:rPr>
              <a:t>theoretical</a:t>
            </a:r>
            <a:r>
              <a:rPr lang="it-IT" sz="2000" b="1">
                <a:solidFill>
                  <a:srgbClr val="002060"/>
                </a:solidFill>
                <a:latin typeface="Roboto" panose="02000000000000000000" pitchFamily="2" charset="0"/>
                <a:ea typeface="Roboto" panose="02000000000000000000" pitchFamily="2" charset="0"/>
              </a:rPr>
              <a:t> </a:t>
            </a:r>
            <a:r>
              <a:rPr lang="it-IT" sz="2000" b="1" err="1">
                <a:solidFill>
                  <a:srgbClr val="002060"/>
                </a:solidFill>
                <a:latin typeface="Roboto" panose="02000000000000000000" pitchFamily="2" charset="0"/>
                <a:ea typeface="Roboto" panose="02000000000000000000" pitchFamily="2" charset="0"/>
              </a:rPr>
              <a:t>framework</a:t>
            </a:r>
            <a:endParaRPr lang="it-IT" sz="2000" b="1">
              <a:solidFill>
                <a:srgbClr val="002060"/>
              </a:solidFill>
              <a:latin typeface="Roboto" panose="02000000000000000000" pitchFamily="2" charset="0"/>
              <a:ea typeface="Roboto" panose="02000000000000000000" pitchFamily="2" charset="0"/>
            </a:endParaRPr>
          </a:p>
        </p:txBody>
      </p:sp>
      <p:sp>
        <p:nvSpPr>
          <p:cNvPr id="2" name="Segnaposto numero diapositiva 1">
            <a:extLst>
              <a:ext uri="{FF2B5EF4-FFF2-40B4-BE49-F238E27FC236}">
                <a16:creationId xmlns:a16="http://schemas.microsoft.com/office/drawing/2014/main" id="{3D391065-B88D-A448-AF12-D4B014AC03E7}"/>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it-IT" sz="900" b="0" i="0" u="none" strike="noStrike" cap="none" smtClean="0">
                <a:solidFill>
                  <a:srgbClr val="888888"/>
                </a:solidFill>
                <a:latin typeface="Arial"/>
                <a:ea typeface="Arial"/>
                <a:cs typeface="Arial"/>
                <a:sym typeface="Arial"/>
              </a:rPr>
              <a:t>8</a:t>
            </a:fld>
            <a:endParaRPr lang="it-IT" sz="900" b="0" i="0" u="none" strike="noStrike" cap="none">
              <a:solidFill>
                <a:srgbClr val="888888"/>
              </a:solidFill>
              <a:latin typeface="Arial"/>
              <a:ea typeface="Arial"/>
              <a:cs typeface="Arial"/>
              <a:sym typeface="Arial"/>
            </a:endParaRPr>
          </a:p>
        </p:txBody>
      </p:sp>
      <p:pic>
        <p:nvPicPr>
          <p:cNvPr id="15" name="Immagine 14">
            <a:extLst>
              <a:ext uri="{FF2B5EF4-FFF2-40B4-BE49-F238E27FC236}">
                <a16:creationId xmlns:a16="http://schemas.microsoft.com/office/drawing/2014/main" id="{38AB4FA9-E5AF-784C-BE16-C1BE4A9750E8}"/>
              </a:ext>
            </a:extLst>
          </p:cNvPr>
          <p:cNvPicPr>
            <a:picLocks noChangeAspect="1"/>
          </p:cNvPicPr>
          <p:nvPr/>
        </p:nvPicPr>
        <p:blipFill>
          <a:blip r:embed="rId4"/>
          <a:stretch>
            <a:fillRect/>
          </a:stretch>
        </p:blipFill>
        <p:spPr>
          <a:xfrm>
            <a:off x="7612031" y="4175970"/>
            <a:ext cx="1370724" cy="901251"/>
          </a:xfrm>
          <a:prstGeom prst="rect">
            <a:avLst/>
          </a:prstGeom>
        </p:spPr>
      </p:pic>
    </p:spTree>
    <p:extLst>
      <p:ext uri="{BB962C8B-B14F-4D97-AF65-F5344CB8AC3E}">
        <p14:creationId xmlns:p14="http://schemas.microsoft.com/office/powerpoint/2010/main" val="83633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3074" name="Picture 2" descr="pen on paper">
            <a:extLst>
              <a:ext uri="{FF2B5EF4-FFF2-40B4-BE49-F238E27FC236}">
                <a16:creationId xmlns:a16="http://schemas.microsoft.com/office/drawing/2014/main" id="{3310CB25-8F98-254B-8BC3-5194DF898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3" t="8408" b="841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97" name="Shape 197"/>
          <p:cNvSpPr/>
          <p:nvPr/>
        </p:nvSpPr>
        <p:spPr>
          <a:xfrm>
            <a:off x="0" y="-1"/>
            <a:ext cx="9144000" cy="5143501"/>
          </a:xfrm>
          <a:prstGeom prst="rect">
            <a:avLst/>
          </a:prstGeom>
          <a:solidFill>
            <a:srgbClr val="002060">
              <a:alpha val="7647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dirty="0">
              <a:solidFill>
                <a:schemeClr val="lt1"/>
              </a:solidFill>
              <a:latin typeface="Arial"/>
              <a:ea typeface="Arial"/>
              <a:cs typeface="Arial"/>
              <a:sym typeface="Arial"/>
            </a:endParaRPr>
          </a:p>
        </p:txBody>
      </p:sp>
      <p:sp>
        <p:nvSpPr>
          <p:cNvPr id="198" name="Shape 198"/>
          <p:cNvSpPr txBox="1">
            <a:spLocks noGrp="1"/>
          </p:cNvSpPr>
          <p:nvPr>
            <p:ph type="title"/>
          </p:nvPr>
        </p:nvSpPr>
        <p:spPr>
          <a:xfrm>
            <a:off x="381000" y="381837"/>
            <a:ext cx="4623302" cy="2522136"/>
          </a:xfrm>
          <a:prstGeom prst="rect">
            <a:avLst/>
          </a:prstGeom>
          <a:noFill/>
          <a:ln>
            <a:noFill/>
          </a:ln>
        </p:spPr>
        <p:txBody>
          <a:bodyPr wrap="square" lIns="91425" tIns="91425" rIns="91425" bIns="91425" anchor="ctr" anchorCtr="0">
            <a:noAutofit/>
          </a:bodyPr>
          <a:lstStyle/>
          <a:p>
            <a:pPr lvl="0">
              <a:buSzPct val="25000"/>
            </a:pPr>
            <a:br>
              <a:rPr lang="it-IT" sz="4000" b="1" dirty="0">
                <a:solidFill>
                  <a:schemeClr val="bg1"/>
                </a:solidFill>
              </a:rPr>
            </a:br>
            <a:r>
              <a:rPr lang="it-IT" sz="4000" b="1" dirty="0" err="1">
                <a:solidFill>
                  <a:schemeClr val="bg1"/>
                </a:solidFill>
              </a:rPr>
              <a:t>Interventions</a:t>
            </a:r>
            <a:r>
              <a:rPr lang="it-IT" sz="4000" b="1" dirty="0">
                <a:solidFill>
                  <a:schemeClr val="bg1"/>
                </a:solidFill>
              </a:rPr>
              <a:t> and </a:t>
            </a:r>
            <a:r>
              <a:rPr lang="it-IT" sz="4000" b="1" dirty="0" err="1">
                <a:solidFill>
                  <a:schemeClr val="bg1"/>
                </a:solidFill>
              </a:rPr>
              <a:t>justifications</a:t>
            </a:r>
            <a:r>
              <a:rPr lang="it-IT" sz="4000" b="1" dirty="0">
                <a:solidFill>
                  <a:schemeClr val="bg1"/>
                </a:solidFill>
              </a:rPr>
              <a:t> for</a:t>
            </a:r>
            <a:br>
              <a:rPr lang="it-IT" sz="4000" b="1" dirty="0">
                <a:solidFill>
                  <a:schemeClr val="bg1"/>
                </a:solidFill>
              </a:rPr>
            </a:br>
            <a:r>
              <a:rPr lang="it-IT" sz="4000" b="1" dirty="0">
                <a:solidFill>
                  <a:schemeClr val="bg1"/>
                </a:solidFill>
              </a:rPr>
              <a:t>the </a:t>
            </a:r>
            <a:r>
              <a:rPr lang="it-IT" sz="4000" b="1" dirty="0">
                <a:solidFill>
                  <a:srgbClr val="FFC000"/>
                </a:solidFill>
              </a:rPr>
              <a:t>meta-</a:t>
            </a:r>
            <a:r>
              <a:rPr lang="it-IT" sz="4000" b="1" dirty="0" err="1">
                <a:solidFill>
                  <a:srgbClr val="FFC000"/>
                </a:solidFill>
              </a:rPr>
              <a:t>analysis</a:t>
            </a:r>
            <a:endParaRPr lang="it-IT" sz="4000" b="1" i="0" u="none" strike="noStrike" cap="none" dirty="0">
              <a:solidFill>
                <a:srgbClr val="FFC000"/>
              </a:solidFill>
              <a:latin typeface="Roboto"/>
              <a:ea typeface="Roboto"/>
              <a:cs typeface="Roboto"/>
              <a:sym typeface="Roboto"/>
            </a:endParaRPr>
          </a:p>
        </p:txBody>
      </p:sp>
      <p:sp>
        <p:nvSpPr>
          <p:cNvPr id="201" name="Shape 201"/>
          <p:cNvSpPr/>
          <p:nvPr/>
        </p:nvSpPr>
        <p:spPr>
          <a:xfrm>
            <a:off x="5201394" y="776500"/>
            <a:ext cx="3429165" cy="3429165"/>
          </a:xfrm>
          <a:prstGeom prst="ellipse">
            <a:avLst/>
          </a:prstGeom>
          <a:solidFill>
            <a:srgbClr val="00B0F0">
              <a:alpha val="55294"/>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 name="Shape 204"/>
          <p:cNvSpPr/>
          <p:nvPr/>
        </p:nvSpPr>
        <p:spPr>
          <a:xfrm>
            <a:off x="5874882" y="1981161"/>
            <a:ext cx="2111512" cy="2111512"/>
          </a:xfrm>
          <a:prstGeom prst="ellipse">
            <a:avLst/>
          </a:prstGeom>
          <a:solidFill>
            <a:srgbClr val="00B0F0">
              <a:alpha val="80000"/>
            </a:srgbClr>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 name="Segnaposto numero diapositiva 1">
            <a:extLst>
              <a:ext uri="{FF2B5EF4-FFF2-40B4-BE49-F238E27FC236}">
                <a16:creationId xmlns:a16="http://schemas.microsoft.com/office/drawing/2014/main" id="{40FA4DA1-8EA0-F34F-9176-10CE4D6C6410}"/>
              </a:ext>
            </a:extLst>
          </p:cNvPr>
          <p:cNvSpPr>
            <a:spLocks noGrp="1"/>
          </p:cNvSpPr>
          <p:nvPr>
            <p:ph type="sldNum" idx="12"/>
          </p:nvPr>
        </p:nvSpPr>
        <p:spPr/>
        <p:txBody>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it-IT" sz="1400" b="0" i="0" u="none" strike="noStrike" cap="none" smtClean="0">
                <a:solidFill>
                  <a:schemeClr val="lt1"/>
                </a:solidFill>
                <a:latin typeface="Arial"/>
                <a:ea typeface="Arial"/>
                <a:cs typeface="Arial"/>
                <a:sym typeface="Arial"/>
              </a:rPr>
              <a:t>9</a:t>
            </a:fld>
            <a:endParaRPr lang="it-IT" sz="1400" b="0" i="0" u="none" strike="noStrike" cap="none">
              <a:solidFill>
                <a:schemeClr val="lt1"/>
              </a:solidFill>
              <a:latin typeface="Arial"/>
              <a:ea typeface="Arial"/>
              <a:cs typeface="Arial"/>
              <a:sym typeface="Arial"/>
            </a:endParaRPr>
          </a:p>
        </p:txBody>
      </p:sp>
      <p:pic>
        <p:nvPicPr>
          <p:cNvPr id="11" name="Immagine 10">
            <a:extLst>
              <a:ext uri="{FF2B5EF4-FFF2-40B4-BE49-F238E27FC236}">
                <a16:creationId xmlns:a16="http://schemas.microsoft.com/office/drawing/2014/main" id="{3AB0FAC4-CF07-A34E-9A18-4187A8C6A714}"/>
              </a:ext>
            </a:extLst>
          </p:cNvPr>
          <p:cNvPicPr>
            <a:picLocks noChangeAspect="1"/>
          </p:cNvPicPr>
          <p:nvPr/>
        </p:nvPicPr>
        <p:blipFill>
          <a:blip r:embed="rId4"/>
          <a:stretch>
            <a:fillRect/>
          </a:stretch>
        </p:blipFill>
        <p:spPr>
          <a:xfrm>
            <a:off x="5988656" y="2571750"/>
            <a:ext cx="903686" cy="903686"/>
          </a:xfrm>
          <a:prstGeom prst="rect">
            <a:avLst/>
          </a:prstGeom>
        </p:spPr>
      </p:pic>
      <p:pic>
        <p:nvPicPr>
          <p:cNvPr id="14" name="Immagine 13">
            <a:extLst>
              <a:ext uri="{FF2B5EF4-FFF2-40B4-BE49-F238E27FC236}">
                <a16:creationId xmlns:a16="http://schemas.microsoft.com/office/drawing/2014/main" id="{58DBD402-59C0-354D-8B67-7499DF6476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342" y="2491082"/>
            <a:ext cx="984354" cy="984354"/>
          </a:xfrm>
          <a:prstGeom prst="rect">
            <a:avLst/>
          </a:prstGeom>
        </p:spPr>
      </p:pic>
    </p:spTree>
    <p:extLst>
      <p:ext uri="{BB962C8B-B14F-4D97-AF65-F5344CB8AC3E}">
        <p14:creationId xmlns:p14="http://schemas.microsoft.com/office/powerpoint/2010/main" val="2568814907"/>
      </p:ext>
    </p:extLst>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18574</TotalTime>
  <Words>2507</Words>
  <Application>Microsoft Macintosh PowerPoint</Application>
  <PresentationFormat>Presentazione su schermo (16:9)</PresentationFormat>
  <Paragraphs>311</Paragraphs>
  <Slides>30</Slides>
  <Notes>30</Notes>
  <HiddenSlides>0</HiddenSlides>
  <MMClips>1</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Lato</vt:lpstr>
      <vt:lpstr>Roboto</vt:lpstr>
      <vt:lpstr>Roboto Light</vt:lpstr>
      <vt:lpstr>Tema di Office</vt:lpstr>
      <vt:lpstr>Presentazione standard di PowerPoint</vt:lpstr>
      <vt:lpstr>No evidence for  Self-administered mindfulness and Biofeedback interventions </vt:lpstr>
      <vt:lpstr>- How we approach stress  - Interventions and justifications for   the meta-analysis  - Results</vt:lpstr>
      <vt:lpstr>Presentazione standard di PowerPoint</vt:lpstr>
      <vt:lpstr>How we approach stress</vt:lpstr>
      <vt:lpstr>Presentazione standard di PowerPoint</vt:lpstr>
      <vt:lpstr>Presentazione standard di PowerPoint</vt:lpstr>
      <vt:lpstr>Presentazione standard di PowerPoint</vt:lpstr>
      <vt:lpstr> Interventions and justifications for the meta-analysis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Results:  Self-administered mindfulness</vt:lpstr>
      <vt:lpstr>Presentazione standard di PowerPoint</vt:lpstr>
      <vt:lpstr>Presentazione standard di PowerPoint</vt:lpstr>
      <vt:lpstr>Results:  Biofeedback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cp:lastModifiedBy>alessandro spararacio</cp:lastModifiedBy>
  <cp:revision>591</cp:revision>
  <cp:lastPrinted>2018-02-16T15:15:12Z</cp:lastPrinted>
  <dcterms:modified xsi:type="dcterms:W3CDTF">2021-09-14T09:26:35Z</dcterms:modified>
</cp:coreProperties>
</file>